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6"/>
  </p:notesMasterIdLst>
  <p:handoutMasterIdLst>
    <p:handoutMasterId r:id="rId37"/>
  </p:handoutMasterIdLst>
  <p:sldIdLst>
    <p:sldId id="256" r:id="rId2"/>
    <p:sldId id="355" r:id="rId3"/>
    <p:sldId id="434" r:id="rId4"/>
    <p:sldId id="406" r:id="rId5"/>
    <p:sldId id="303" r:id="rId6"/>
    <p:sldId id="304" r:id="rId7"/>
    <p:sldId id="407" r:id="rId8"/>
    <p:sldId id="435" r:id="rId9"/>
    <p:sldId id="436" r:id="rId10"/>
    <p:sldId id="432" r:id="rId11"/>
    <p:sldId id="302" r:id="rId12"/>
    <p:sldId id="310" r:id="rId13"/>
    <p:sldId id="311" r:id="rId14"/>
    <p:sldId id="312" r:id="rId15"/>
    <p:sldId id="313" r:id="rId16"/>
    <p:sldId id="314" r:id="rId17"/>
    <p:sldId id="411" r:id="rId18"/>
    <p:sldId id="431" r:id="rId19"/>
    <p:sldId id="321" r:id="rId20"/>
    <p:sldId id="363" r:id="rId21"/>
    <p:sldId id="332" r:id="rId22"/>
    <p:sldId id="333" r:id="rId23"/>
    <p:sldId id="323" r:id="rId24"/>
    <p:sldId id="319" r:id="rId25"/>
    <p:sldId id="336" r:id="rId26"/>
    <p:sldId id="324" r:id="rId27"/>
    <p:sldId id="331" r:id="rId28"/>
    <p:sldId id="433" r:id="rId29"/>
    <p:sldId id="412" r:id="rId30"/>
    <p:sldId id="573" r:id="rId31"/>
    <p:sldId id="437" r:id="rId32"/>
    <p:sldId id="428" r:id="rId33"/>
    <p:sldId id="429" r:id="rId34"/>
    <p:sldId id="438" r:id="rId35"/>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86"/>
    <p:restoredTop sz="71838"/>
  </p:normalViewPr>
  <p:slideViewPr>
    <p:cSldViewPr snapToGrid="0" snapToObjects="1">
      <p:cViewPr varScale="1">
        <p:scale>
          <a:sx n="92" d="100"/>
          <a:sy n="92" d="100"/>
        </p:scale>
        <p:origin x="1736" y="176"/>
      </p:cViewPr>
      <p:guideLst>
        <p:guide orient="horz" pos="2160"/>
        <p:guide pos="3840"/>
      </p:guideLst>
    </p:cSldViewPr>
  </p:slideViewPr>
  <p:notesTextViewPr>
    <p:cViewPr>
      <p:scale>
        <a:sx n="150" d="100"/>
        <a:sy n="150" d="100"/>
      </p:scale>
      <p:origin x="0" y="0"/>
    </p:cViewPr>
  </p:notesTextViewPr>
  <p:notesViewPr>
    <p:cSldViewPr snapToGrid="0" snapToObjects="1">
      <p:cViewPr varScale="1">
        <p:scale>
          <a:sx n="99" d="100"/>
          <a:sy n="99" d="100"/>
        </p:scale>
        <p:origin x="31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88389790-147C-7748-A8A1-65FAC8A20F72}" type="datetimeFigureOut">
              <a:rPr lang="en-US" smtClean="0"/>
              <a:t>7/11/22</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31187C3C-3B4A-A94C-9469-5678414FBFB8}" type="slidenum">
              <a:rPr lang="en-US" smtClean="0"/>
              <a:t>‹#›</a:t>
            </a:fld>
            <a:endParaRPr lang="en-US"/>
          </a:p>
        </p:txBody>
      </p:sp>
    </p:spTree>
    <p:extLst>
      <p:ext uri="{BB962C8B-B14F-4D97-AF65-F5344CB8AC3E}">
        <p14:creationId xmlns:p14="http://schemas.microsoft.com/office/powerpoint/2010/main" val="82098969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48CB77B6-7185-9642-B594-FCD5D893C7A0}" type="datetimeFigureOut">
              <a:rPr lang="en-US" smtClean="0"/>
              <a:t>7/11/22</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A193586-FEB5-7C43-8F44-7EFAE4EECA28}" type="slidenum">
              <a:rPr lang="en-US" smtClean="0"/>
              <a:t>‹#›</a:t>
            </a:fld>
            <a:endParaRPr lang="en-US"/>
          </a:p>
        </p:txBody>
      </p:sp>
    </p:spTree>
    <p:extLst>
      <p:ext uri="{BB962C8B-B14F-4D97-AF65-F5344CB8AC3E}">
        <p14:creationId xmlns:p14="http://schemas.microsoft.com/office/powerpoint/2010/main" val="281107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7419461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code here is far more succinct. It's essentially self describing since it’s written in a sequential,</a:t>
            </a:r>
            <a:r>
              <a:rPr lang="en-US" baseline="0" dirty="0"/>
              <a:t> essentially human readable format. </a:t>
            </a:r>
          </a:p>
          <a:p>
            <a:pPr marL="0" indent="0">
              <a:buNone/>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The pipe operator allows us to form chains that accomplish complicated data transformation operations but which are made up of very simple, self-contained, building blocks. So we're able to make something complex by joining together many simple elements that are easy to understand in isolation.</a:t>
            </a:r>
          </a:p>
          <a:p>
            <a:pPr marL="0" indent="0">
              <a:buNone/>
            </a:pPr>
            <a:endParaRPr lang="en-US" baseline="0" dirty="0"/>
          </a:p>
          <a:p>
            <a:pPr marL="0" indent="0">
              <a:buNone/>
            </a:pPr>
            <a:r>
              <a:rPr lang="en-US" baseline="0" dirty="0"/>
              <a:t>An additional benefit is that it makes it easier to actually write code because it's much easier to translate our thoughts into an analytical pipeline. </a:t>
            </a:r>
          </a:p>
        </p:txBody>
      </p:sp>
    </p:spTree>
    <p:extLst>
      <p:ext uri="{BB962C8B-B14F-4D97-AF65-F5344CB8AC3E}">
        <p14:creationId xmlns:p14="http://schemas.microsoft.com/office/powerpoint/2010/main" val="17556909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This pipe operator</a:t>
            </a:r>
            <a:r>
              <a:rPr lang="en-US" baseline="0" dirty="0"/>
              <a:t> is going to be so useful to you </a:t>
            </a:r>
            <a:r>
              <a:rPr lang="en-US" baseline="0" dirty="0" err="1"/>
              <a:t>you</a:t>
            </a:r>
            <a:r>
              <a:rPr lang="en-US" baseline="0" dirty="0"/>
              <a:t> might as well learning a shortcut key that will type it out for you.</a:t>
            </a:r>
          </a:p>
          <a:p>
            <a:pPr marL="158750" indent="0">
              <a:buNone/>
            </a:pPr>
            <a:endParaRPr lang="en-US" baseline="0" dirty="0"/>
          </a:p>
          <a:p>
            <a:pPr marL="158750" indent="0">
              <a:buNone/>
            </a:pPr>
            <a:r>
              <a:rPr lang="en-US" baseline="0" dirty="0"/>
              <a:t>You can use either command, shift M on a mac or Ctrl shift M on a PC to save your fingers a few inches of movement.</a:t>
            </a:r>
            <a:endParaRPr lang="en-US" dirty="0"/>
          </a:p>
        </p:txBody>
      </p:sp>
    </p:spTree>
    <p:extLst>
      <p:ext uri="{BB962C8B-B14F-4D97-AF65-F5344CB8AC3E}">
        <p14:creationId xmlns:p14="http://schemas.microsoft.com/office/powerpoint/2010/main" val="32876066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OK so let's put this to action. Imagine you get a</a:t>
            </a:r>
            <a:r>
              <a:rPr lang="en-US" baseline="0" dirty="0"/>
              <a:t> call from the medical director of the PICU. She wants to know what's going on in your lab! She had to wait 10 hours for a COVID test result, meanwhile there was a patient who was awaiting an aerosol generating procedure!</a:t>
            </a:r>
          </a:p>
          <a:p>
            <a:pPr marL="158750" indent="0">
              <a:buNone/>
            </a:pPr>
            <a:endParaRPr lang="en-US" baseline="0" dirty="0"/>
          </a:p>
          <a:p>
            <a:pPr marL="158750" indent="0">
              <a:buNone/>
            </a:pPr>
            <a:r>
              <a:rPr lang="en-US" baseline="0" dirty="0"/>
              <a:t>You decide to investigate using the </a:t>
            </a:r>
            <a:r>
              <a:rPr lang="en-US" baseline="0" dirty="0" err="1"/>
              <a:t>covid_testing</a:t>
            </a:r>
            <a:r>
              <a:rPr lang="en-US" baseline="0" dirty="0"/>
              <a:t> data set</a:t>
            </a:r>
            <a:endParaRPr lang="en-US" dirty="0"/>
          </a:p>
        </p:txBody>
      </p:sp>
    </p:spTree>
    <p:extLst>
      <p:ext uri="{BB962C8B-B14F-4D97-AF65-F5344CB8AC3E}">
        <p14:creationId xmlns:p14="http://schemas.microsoft.com/office/powerpoint/2010/main" val="371159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far we’ve covered functions whose primary job is to reshape your data</a:t>
            </a:r>
            <a:r>
              <a:rPr lang="en-US" baseline="0" dirty="0"/>
              <a:t> but don’t fundamentally tell you something about what’s inside of it. </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998581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So now let's shift gears and discuss how we can derive new information from the raw data that we're provided</a:t>
            </a:r>
          </a:p>
        </p:txBody>
      </p:sp>
    </p:spTree>
    <p:extLst>
      <p:ext uri="{BB962C8B-B14F-4D97-AF65-F5344CB8AC3E}">
        <p14:creationId xmlns:p14="http://schemas.microsoft.com/office/powerpoint/2010/main" val="33239708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9: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Say for example you’re interested in the total TAT from collect to verify for </a:t>
            </a:r>
            <a:r>
              <a:rPr lang="en-US" dirty="0" err="1"/>
              <a:t>covid</a:t>
            </a:r>
            <a:r>
              <a:rPr lang="en-US" dirty="0"/>
              <a:t> orders stratified by ordering clinic</a:t>
            </a:r>
            <a:endParaRPr dirty="0"/>
          </a:p>
        </p:txBody>
      </p:sp>
      <p:sp>
        <p:nvSpPr>
          <p:cNvPr id="82" name="Google Shape;82;p9: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630937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To</a:t>
            </a:r>
            <a:r>
              <a:rPr lang="en-US" baseline="0" dirty="0"/>
              <a:t> answer a question like the one we posed on the previous slide, it can help to break it down into the component steps that we need to take to get to the finish line. </a:t>
            </a:r>
          </a:p>
          <a:p>
            <a:pPr marL="85487" indent="0">
              <a:buNone/>
            </a:pPr>
            <a:endParaRPr lang="en-US" baseline="0" dirty="0"/>
          </a:p>
          <a:p>
            <a:pPr marL="85487" indent="0">
              <a:buNone/>
            </a:pPr>
            <a:r>
              <a:rPr lang="en-US" baseline="0" dirty="0"/>
              <a:t>In our data set we're provided with the collect to receive and Received to verify turn around times so we're going to have to add those together, then we're going to have to group by the clinics and then finally we'll need to calculate the mean and the median for each of the clinics. </a:t>
            </a:r>
            <a:endParaRPr lang="en-US" dirty="0"/>
          </a:p>
        </p:txBody>
      </p:sp>
    </p:spTree>
    <p:extLst>
      <p:ext uri="{BB962C8B-B14F-4D97-AF65-F5344CB8AC3E}">
        <p14:creationId xmlns:p14="http://schemas.microsoft.com/office/powerpoint/2010/main" val="40034723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To answer questions like these we’re going to need a new set of functions whose job is to derive new data from our original data frame. The two functions in dplyr to accomplish these types of tasks</a:t>
            </a:r>
            <a:r>
              <a:rPr lang="en-US" baseline="0" dirty="0"/>
              <a:t> are mutate() which I will cover here and summarize() which Dan will discuss in the next session.</a:t>
            </a: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51130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2: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So lets dive in with the mutate() function. </a:t>
            </a:r>
            <a:endParaRPr dirty="0"/>
          </a:p>
        </p:txBody>
      </p:sp>
      <p:sp>
        <p:nvSpPr>
          <p:cNvPr id="284" name="Google Shape;284;p22: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72793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a:t>
            </a:r>
            <a:r>
              <a:rPr lang="en-US" baseline="0" dirty="0"/>
              <a:t> goal of mutate() is very simple. You’ll feed in your original data frame and it’s going to kick out the same data frame with one or more new columns tacked onto the end based on calculations that you specify.</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00745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11: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Arrange doesn’t so much change your data as much as organize it</a:t>
            </a:r>
          </a:p>
          <a:p>
            <a:pPr marL="0" indent="0">
              <a:buNone/>
            </a:pPr>
            <a:r>
              <a:rPr lang="en-US" dirty="0"/>
              <a:t>Often when exploring your data you’ll be interested in ordering the rows according to values in</a:t>
            </a:r>
            <a:r>
              <a:rPr lang="en-US" baseline="0" dirty="0"/>
              <a:t> a specific column or columns. That’s what arrange() does. It let’s you focus on the most important parts of your data by rearranging and organizing it.</a:t>
            </a:r>
            <a:endParaRPr lang="en-US" dirty="0"/>
          </a:p>
          <a:p>
            <a:pPr marL="0" indent="0">
              <a:buNone/>
            </a:pPr>
            <a:endParaRPr lang="en-US" dirty="0"/>
          </a:p>
          <a:p>
            <a:pPr marL="0" indent="0">
              <a:buNone/>
            </a:pPr>
            <a:endParaRPr dirty="0"/>
          </a:p>
        </p:txBody>
      </p:sp>
      <p:sp>
        <p:nvSpPr>
          <p:cNvPr id="143" name="Google Shape;143;p11: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556198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dirty="0"/>
              <a:t>The syntax is going to look similar to the functions we saw earlier but with a small change. As before,</a:t>
            </a:r>
            <a:r>
              <a:rPr lang="en-US" baseline="0" dirty="0"/>
              <a:t> the first argument is the original data frame, which gets piped into mutate. Then you specify the name of the new column you want to add, you use and equals sign to set it equal you a calculation. This calculation will be run on each row of your data frame and the result will populate each row of the new column.</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305033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Let’s look at an</a:t>
            </a:r>
            <a:r>
              <a:rPr lang="en-US" baseline="0" dirty="0"/>
              <a:t> example. Currently our turnaround times are coded in hours but maybe we want to know the turnaround time in minutes.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What we could do is create a new column, called for instance “</a:t>
            </a:r>
            <a:r>
              <a:rPr lang="en-US" baseline="0" dirty="0" err="1"/>
              <a:t>c_r_tat_mins</a:t>
            </a:r>
            <a:r>
              <a:rPr lang="en-US" baseline="0" dirty="0"/>
              <a:t> ” and set that equal to 60 times the </a:t>
            </a:r>
            <a:r>
              <a:rPr lang="en-US" baseline="0" dirty="0" err="1"/>
              <a:t>col_rec_tat</a:t>
            </a:r>
            <a:r>
              <a:rPr lang="en-US" baseline="0" dirty="0"/>
              <a:t> column.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aseline="0" dirty="0"/>
              <a:t>In this situation mutate() would perform that calculation on each row and place the result in a new column at the right most part of our data frame.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0140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tons of functions that you can use in the context of a mutate function, beyond just mathematics there are functions for ranking for creating cumulative aggregates, and many more found in the dplyr cheat sheet.</a:t>
            </a:r>
          </a:p>
        </p:txBody>
      </p:sp>
    </p:spTree>
    <p:extLst>
      <p:ext uri="{BB962C8B-B14F-4D97-AF65-F5344CB8AC3E}">
        <p14:creationId xmlns:p14="http://schemas.microsoft.com/office/powerpoint/2010/main" val="11212320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A193586-FEB5-7C43-8F44-7EFAE4EECA28}" type="slidenum">
              <a:rPr lang="en-US" smtClean="0"/>
              <a:t>30</a:t>
            </a:fld>
            <a:endParaRPr lang="en-US"/>
          </a:p>
        </p:txBody>
      </p:sp>
    </p:spTree>
    <p:extLst>
      <p:ext uri="{BB962C8B-B14F-4D97-AF65-F5344CB8AC3E}">
        <p14:creationId xmlns:p14="http://schemas.microsoft.com/office/powerpoint/2010/main" val="40307036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endParaRPr lang="en-US" dirty="0"/>
          </a:p>
        </p:txBody>
      </p:sp>
    </p:spTree>
    <p:extLst>
      <p:ext uri="{BB962C8B-B14F-4D97-AF65-F5344CB8AC3E}">
        <p14:creationId xmlns:p14="http://schemas.microsoft.com/office/powerpoint/2010/main" val="27590879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390505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0694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58750" indent="0">
              <a:buNone/>
            </a:pPr>
            <a:r>
              <a:rPr lang="en-US" dirty="0"/>
              <a:t>Our goals for this session are to learn to use some of</a:t>
            </a:r>
            <a:r>
              <a:rPr lang="en-US" baseline="0" dirty="0"/>
              <a:t> the functions in the dplyr package to tackle some of the most common challenges in data transformation. In addition we'll be using a special tool called a pipe operator to string together individual functions into a data analysis pipeline. </a:t>
            </a:r>
            <a:endParaRPr lang="en-US" dirty="0"/>
          </a:p>
        </p:txBody>
      </p:sp>
    </p:spTree>
    <p:extLst>
      <p:ext uri="{BB962C8B-B14F-4D97-AF65-F5344CB8AC3E}">
        <p14:creationId xmlns:p14="http://schemas.microsoft.com/office/powerpoint/2010/main" val="19577598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arrange conforms to the general syntax of dplyr function.  The data frame is your first argument. After that you can list one or more columns, each separated by a comma, to arrange the data frame by. </a:t>
            </a:r>
            <a:endParaRPr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03557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In this example we are arranging </a:t>
            </a:r>
            <a:r>
              <a:rPr lang="en-US" baseline="0" dirty="0" err="1"/>
              <a:t>covid_testing</a:t>
            </a:r>
            <a:r>
              <a:rPr lang="en-US" baseline="0" dirty="0"/>
              <a:t> data frame by the </a:t>
            </a:r>
            <a:r>
              <a:rPr lang="en-US" baseline="0" dirty="0" err="1"/>
              <a:t>first_name</a:t>
            </a:r>
            <a:r>
              <a:rPr lang="en-US" baseline="0" dirty="0"/>
              <a:t> in ascending alphabetical order</a:t>
            </a:r>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2731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23:notes"/>
          <p:cNvSpPr txBox="1">
            <a:spLocks noGrp="1"/>
          </p:cNvSpPr>
          <p:nvPr>
            <p:ph type="body" idx="1"/>
          </p:nvPr>
        </p:nvSpPr>
        <p:spPr>
          <a:xfrm>
            <a:off x="731517" y="4560556"/>
            <a:ext cx="5852158" cy="4320534"/>
          </a:xfrm>
          <a:prstGeom prst="rect">
            <a:avLst/>
          </a:prstGeom>
        </p:spPr>
        <p:txBody>
          <a:bodyPr spcFirstLastPara="1" wrap="square" lIns="49232" tIns="49232" rIns="49232" bIns="49232" anchor="t" anchorCtr="0">
            <a:noAutofit/>
          </a:bodyPr>
          <a:lstStyle/>
          <a:p>
            <a:pPr marL="0" indent="0">
              <a:buNone/>
            </a:pPr>
            <a:r>
              <a:rPr lang="en-US" baseline="0" dirty="0"/>
              <a:t>By default arrange will order the rows from smallest to largest, from a to z, or from earliest date to latest depending on what type of data is in the column that we're arranging. We can reverse this by wrapping our column of interest in the desc() function.</a:t>
            </a:r>
          </a:p>
          <a:p>
            <a:pPr marL="0" indent="0">
              <a:buNone/>
            </a:pPr>
            <a:endParaRPr lang="en-US" baseline="0" dirty="0"/>
          </a:p>
          <a:p>
            <a:pPr marL="0" indent="0">
              <a:buNone/>
            </a:pPr>
            <a:r>
              <a:rPr lang="en-US" baseline="0" dirty="0"/>
              <a:t>So in this example our output is a data frame in ascending MRN order. </a:t>
            </a:r>
          </a:p>
          <a:p>
            <a:pPr marL="0" indent="0">
              <a:buNone/>
            </a:pPr>
            <a:endParaRPr lang="en-US" baseline="0" dirty="0"/>
          </a:p>
        </p:txBody>
      </p:sp>
      <p:sp>
        <p:nvSpPr>
          <p:cNvPr id="290" name="Google Shape;290;p23:notes"/>
          <p:cNvSpPr>
            <a:spLocks noGrp="1" noRot="1" noChangeAspect="1"/>
          </p:cNvSpPr>
          <p:nvPr>
            <p:ph type="sldImg" idx="2"/>
          </p:nvPr>
        </p:nvSpPr>
        <p:spPr>
          <a:xfrm>
            <a:off x="457200" y="719138"/>
            <a:ext cx="6402388" cy="3602037"/>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135262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instance, in the context of the </a:t>
            </a:r>
            <a:r>
              <a:rPr lang="en-US" dirty="0" err="1"/>
              <a:t>covid_testing</a:t>
            </a:r>
            <a:r>
              <a:rPr lang="en-US" dirty="0"/>
              <a:t> data set, we might be interested in which clinical areas were the first to begin ordering our COVID test. </a:t>
            </a:r>
          </a:p>
          <a:p>
            <a:pPr marL="0" indent="0">
              <a:buNone/>
            </a:pPr>
            <a:endParaRPr lang="en-US" baseline="0" dirty="0"/>
          </a:p>
          <a:p>
            <a:pPr marL="0" indent="0">
              <a:buNone/>
            </a:pPr>
            <a:r>
              <a:rPr lang="en-US" baseline="0" dirty="0"/>
              <a:t>To accomplish this we're going to need to first filter to the rows that contain orders from the first 10 days of the pandemic. Then we'll select the column that contains the ordering location, and finally we'll arrange that column so that it's sorted by location.</a:t>
            </a:r>
          </a:p>
          <a:p>
            <a:pPr marL="0" indent="0">
              <a:buNone/>
            </a:pPr>
            <a:endParaRPr lang="en-US" baseline="0" dirty="0"/>
          </a:p>
          <a:p>
            <a:pPr marL="0" indent="0">
              <a:buNone/>
            </a:pPr>
            <a:r>
              <a:rPr lang="en-US" baseline="0" dirty="0">
                <a:sym typeface="Wingdings" panose="05000000000000000000" pitchFamily="2" charset="2"/>
              </a:rPr>
              <a:t></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Using the methodology we've learned so far this is how we would likely get this task done. We would first filter our original dataset specifying that we want </a:t>
            </a:r>
            <a:r>
              <a:rPr lang="en-US" baseline="0" dirty="0" err="1">
                <a:sym typeface="Wingdings" panose="05000000000000000000" pitchFamily="2" charset="2"/>
              </a:rPr>
              <a:t>pan_day</a:t>
            </a:r>
            <a:r>
              <a:rPr lang="en-US" baseline="0" dirty="0">
                <a:sym typeface="Wingdings" panose="05000000000000000000" pitchFamily="2" charset="2"/>
              </a:rPr>
              <a:t>, which contains the pandemic day of the order, to be less than or equal to 10. We'll assign that to a new object called day_10. </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then  we would select one column, the </a:t>
            </a:r>
            <a:r>
              <a:rPr lang="en-US" baseline="0" dirty="0" err="1">
                <a:sym typeface="Wingdings" panose="05000000000000000000" pitchFamily="2" charset="2"/>
              </a:rPr>
              <a:t>clinic_name</a:t>
            </a:r>
            <a:r>
              <a:rPr lang="en-US" baseline="0" dirty="0">
                <a:sym typeface="Wingdings" panose="05000000000000000000" pitchFamily="2" charset="2"/>
              </a:rPr>
              <a:t> column, from that dataset, we can overwrite and assign that back to day_10.</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Finally we'll want to arrange that data set by the </a:t>
            </a:r>
            <a:r>
              <a:rPr lang="en-US" baseline="0" dirty="0" err="1">
                <a:sym typeface="Wingdings" panose="05000000000000000000" pitchFamily="2" charset="2"/>
              </a:rPr>
              <a:t>clinic_name</a:t>
            </a:r>
            <a:r>
              <a:rPr lang="en-US" baseline="0" dirty="0">
                <a:sym typeface="Wingdings" panose="05000000000000000000" pitchFamily="2" charset="2"/>
              </a:rPr>
              <a:t> column so we can get a more organized picture of the ordering locations.</a:t>
            </a:r>
          </a:p>
          <a:p>
            <a:pPr marL="0" indent="0">
              <a:buNone/>
            </a:pPr>
            <a:endParaRPr lang="en-US" baseline="0" dirty="0">
              <a:sym typeface="Wingdings" panose="05000000000000000000" pitchFamily="2" charset="2"/>
            </a:endParaRPr>
          </a:p>
          <a:p>
            <a:pPr marL="0" indent="0">
              <a:buNone/>
            </a:pPr>
            <a:r>
              <a:rPr lang="en-US" baseline="0" dirty="0">
                <a:sym typeface="Wingdings" panose="05000000000000000000" pitchFamily="2" charset="2"/>
              </a:rPr>
              <a:t>Now if I put on my editorial hat I'd say that this is organized code, but it's not very efficient. We've written day_10 5 times here. We're creating the day_10 object and then overwriting it again and again. So is there a better way?</a:t>
            </a:r>
          </a:p>
          <a:p>
            <a:pPr marL="0" indent="0">
              <a:buNone/>
            </a:pPr>
            <a:endParaRPr lang="en-US" baseline="0" dirty="0">
              <a:sym typeface="Wingdings" panose="05000000000000000000" pitchFamily="2" charset="2"/>
            </a:endParaRPr>
          </a:p>
        </p:txBody>
      </p:sp>
    </p:spTree>
    <p:extLst>
      <p:ext uri="{BB962C8B-B14F-4D97-AF65-F5344CB8AC3E}">
        <p14:creationId xmlns:p14="http://schemas.microsoft.com/office/powerpoint/2010/main" val="21360389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There is this way. </a:t>
            </a:r>
          </a:p>
          <a:p>
            <a:pPr marL="0" indent="0">
              <a:buNone/>
            </a:pPr>
            <a:r>
              <a:rPr lang="en-US" dirty="0"/>
              <a:t>Here we are </a:t>
            </a:r>
            <a:r>
              <a:rPr lang="en-US" baseline="0" dirty="0"/>
              <a:t>nesting these functions one within the other. When nesting functions the innermost function is evaluated first followed sequentially by the next inner ones. </a:t>
            </a:r>
          </a:p>
          <a:p>
            <a:pPr marL="0" indent="0">
              <a:buNone/>
            </a:pPr>
            <a:endParaRPr lang="en-US" baseline="0" dirty="0"/>
          </a:p>
          <a:p>
            <a:pPr marL="0" indent="0">
              <a:buNone/>
            </a:pPr>
            <a:r>
              <a:rPr lang="en-US" baseline="0" dirty="0"/>
              <a:t>We can see that we have made the code much more efficient but at a significant price. The code is really complicated to look at, it’s not at all obvious what the code is trying to accomplish. The arguments for functions are spatially far away from the names of the functions themselves. </a:t>
            </a:r>
          </a:p>
          <a:p>
            <a:pPr marL="0" indent="0">
              <a:buNone/>
            </a:pPr>
            <a:endParaRPr lang="en-US" baseline="0" dirty="0"/>
          </a:p>
          <a:p>
            <a:pPr marL="0" indent="0">
              <a:buNone/>
            </a:pPr>
            <a:r>
              <a:rPr lang="en-US" baseline="0" dirty="0"/>
              <a:t>What would be helpful when performing data analyses such as these would be a syntax that was both efficient as well as human readable.</a:t>
            </a:r>
            <a:endParaRPr lang="en-US" dirty="0"/>
          </a:p>
        </p:txBody>
      </p:sp>
    </p:spTree>
    <p:extLst>
      <p:ext uri="{BB962C8B-B14F-4D97-AF65-F5344CB8AC3E}">
        <p14:creationId xmlns:p14="http://schemas.microsoft.com/office/powerpoint/2010/main" val="32967253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85487" indent="0">
              <a:buNone/>
            </a:pPr>
            <a:r>
              <a:rPr lang="en-US" dirty="0"/>
              <a:t>This is exactly what the pipe operator</a:t>
            </a:r>
            <a:r>
              <a:rPr lang="en-US" baseline="0" dirty="0"/>
              <a:t> does. </a:t>
            </a:r>
          </a:p>
          <a:p>
            <a:pPr marL="85487" indent="0">
              <a:buNone/>
            </a:pPr>
            <a:endParaRPr lang="en-US" baseline="0" dirty="0"/>
          </a:p>
          <a:p>
            <a:pPr marL="85487" indent="0">
              <a:buNone/>
            </a:pPr>
            <a:r>
              <a:rPr lang="en-US" baseline="0" dirty="0"/>
              <a:t>The pipe operator is this percent, greater than, percent symbol. It's a tool that we use to glue the pieces of our analysis together into one pipeline.</a:t>
            </a:r>
          </a:p>
          <a:p>
            <a:pPr marL="85487" indent="0">
              <a:buNone/>
            </a:pPr>
            <a:endParaRPr lang="en-US" baseline="0" dirty="0"/>
          </a:p>
          <a:p>
            <a:pPr marL="85487" indent="0">
              <a:buNone/>
            </a:pPr>
            <a:r>
              <a:rPr lang="en-US" baseline="0" dirty="0"/>
              <a:t>The pipe operator does something very simple but at the same time incredible useful. It takes the product of whatever is on the left and puts it into the function on the right. </a:t>
            </a:r>
          </a:p>
          <a:p>
            <a:pPr marL="85487" indent="0">
              <a:buNone/>
            </a:pPr>
            <a:endParaRPr lang="en-US" baseline="0" dirty="0"/>
          </a:p>
          <a:p>
            <a:pPr marL="85487" indent="0">
              <a:buNone/>
            </a:pPr>
            <a:r>
              <a:rPr lang="en-US" baseline="0" dirty="0"/>
              <a:t>So for example, the two lines of code in the gray box do exactly the same thing. </a:t>
            </a:r>
          </a:p>
          <a:p>
            <a:pPr marL="85487" indent="0">
              <a:buNone/>
            </a:pPr>
            <a:endParaRPr lang="en-US" baseline="0" dirty="0"/>
          </a:p>
          <a:p>
            <a:pPr marL="85487" indent="0">
              <a:buNone/>
            </a:pPr>
            <a:r>
              <a:rPr lang="en-US" baseline="0" dirty="0"/>
              <a:t>There are a whole bunch of reasons as to why this is a useful thing but for me, one of the most important reasons is that it turns computer code into something that is almost legible as human language. </a:t>
            </a:r>
          </a:p>
          <a:p>
            <a:pPr marL="85487" indent="0">
              <a:buNone/>
            </a:pPr>
            <a:endParaRPr lang="en-US" baseline="0" dirty="0"/>
          </a:p>
          <a:p>
            <a:pPr marL="85487" indent="0">
              <a:buNone/>
            </a:pPr>
            <a:r>
              <a:rPr lang="en-US" baseline="0" dirty="0"/>
              <a:t>You could essentially read the second line of code as “Take the </a:t>
            </a:r>
            <a:r>
              <a:rPr lang="en-US" baseline="0" dirty="0" err="1"/>
              <a:t>covid_testing</a:t>
            </a:r>
            <a:r>
              <a:rPr lang="en-US" baseline="0" dirty="0"/>
              <a:t> data frame, and then filter the </a:t>
            </a:r>
            <a:r>
              <a:rPr lang="en-US" baseline="0" dirty="0" err="1"/>
              <a:t>pan_day</a:t>
            </a:r>
            <a:r>
              <a:rPr lang="en-US" baseline="0" dirty="0"/>
              <a:t> column to rows that are less than or equal to 10.”</a:t>
            </a:r>
            <a:endParaRPr lang="en-US" dirty="0"/>
          </a:p>
        </p:txBody>
      </p:sp>
    </p:spTree>
    <p:extLst>
      <p:ext uri="{BB962C8B-B14F-4D97-AF65-F5344CB8AC3E}">
        <p14:creationId xmlns:p14="http://schemas.microsoft.com/office/powerpoint/2010/main" val="25784602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The advantage of this is even more clear when performing</a:t>
            </a:r>
            <a:r>
              <a:rPr lang="en-US" baseline="0" dirty="0"/>
              <a:t> a more complicated analysis such as this one. You can take this code, which is essentially illegible, and transform it into the code on the following slide.</a:t>
            </a:r>
            <a:endParaRPr lang="en-US" dirty="0"/>
          </a:p>
        </p:txBody>
      </p:sp>
    </p:spTree>
    <p:extLst>
      <p:ext uri="{BB962C8B-B14F-4D97-AF65-F5344CB8AC3E}">
        <p14:creationId xmlns:p14="http://schemas.microsoft.com/office/powerpoint/2010/main" val="36390098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3.mov"/><Relationship Id="rId1" Type="http://schemas.microsoft.com/office/2007/relationships/media" Target="../media/media3.mov"/><Relationship Id="rId4" Type="http://schemas.openxmlformats.org/officeDocument/2006/relationships/image" Target="../media/image5.png"/></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4.mov"/><Relationship Id="rId1" Type="http://schemas.microsoft.com/office/2007/relationships/media" Target="../media/media4.mov"/><Relationship Id="rId4"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Your_Turn_3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3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Your_Turn_1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7" name="timer_1min">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7"/>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sp>
        <p:nvSpPr>
          <p:cNvPr id="11"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7"/>
                                        </p:tgtEl>
                                      </p:cBhvr>
                                    </p:cmd>
                                  </p:childTnLst>
                                </p:cTn>
                              </p:par>
                            </p:childTnLst>
                          </p:cTn>
                        </p:par>
                      </p:childTnLst>
                    </p:cTn>
                  </p:par>
                </p:childTnLst>
              </p:cTn>
              <p:nextCondLst>
                <p:cond evt="onClick" delay="0">
                  <p:tgtEl>
                    <p:spTgt spid="67"/>
                  </p:tgtEl>
                </p:cond>
              </p:nextCondLst>
            </p:seq>
            <p:video>
              <p:cMediaNode vol="80000">
                <p:cTn id="7" fill="hold" display="0">
                  <p:stCondLst>
                    <p:cond delay="indefinite"/>
                  </p:stCondLst>
                </p:cTn>
                <p:tgtEl>
                  <p:spTgt spid="67"/>
                </p:tgtEl>
              </p:cMediaNode>
            </p:video>
          </p:childTnLst>
        </p:cTn>
      </p:par>
    </p:tnLst>
  </p:timing>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r>
              <a:rPr lang="en-US">
                <a:solidFill>
                  <a:prstClr val="black">
                    <a:lumMod val="95000"/>
                    <a:lumOff val="5000"/>
                  </a:prstClr>
                </a:solidFill>
              </a:rPr>
              <a:t>
              </a:t>
            </a:r>
            <a:endParaRPr lang="en-US" dirty="0">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p:cSld name="1_Title Onl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2341061" y="614555"/>
            <a:ext cx="7509878" cy="777536"/>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sz="5000" b="0" i="0">
                <a:solidFill>
                  <a:srgbClr val="005493"/>
                </a:solidFill>
                <a:latin typeface="+mj-lt"/>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5" name="Google Shape;25;p4"/>
          <p:cNvSpPr txBox="1">
            <a:spLocks noGrp="1"/>
          </p:cNvSpPr>
          <p:nvPr>
            <p:ph type="ftr" idx="11"/>
          </p:nvPr>
        </p:nvSpPr>
        <p:spPr>
          <a:xfrm>
            <a:off x="4145280" y="6377941"/>
            <a:ext cx="3901372" cy="342964"/>
          </a:xfrm>
          <a:prstGeom prst="rect">
            <a:avLst/>
          </a:prstGeom>
          <a:noFill/>
          <a:ln>
            <a:noFill/>
          </a:ln>
        </p:spPr>
        <p:txBody>
          <a:bodyPr spcFirstLastPara="1" wrap="square" lIns="0" tIns="0" rIns="0" bIns="0" anchor="t" anchorCtr="0"/>
          <a:lstStyle>
            <a:lvl1pPr lvl="0" algn="ctr">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dt" idx="10"/>
          </p:nvPr>
        </p:nvSpPr>
        <p:spPr>
          <a:xfrm>
            <a:off x="609600" y="6377941"/>
            <a:ext cx="2804134" cy="342964"/>
          </a:xfrm>
          <a:prstGeom prst="rect">
            <a:avLst/>
          </a:prstGeom>
          <a:noFill/>
          <a:ln>
            <a:noFill/>
          </a:ln>
        </p:spPr>
        <p:txBody>
          <a:bodyPr spcFirstLastPara="1" wrap="square" lIns="0" tIns="0" rIns="0" bIns="0" anchor="t" anchorCtr="0"/>
          <a:lstStyle>
            <a:lvl1pPr lvl="0" algn="l">
              <a:spcBef>
                <a:spcPts val="0"/>
              </a:spcBef>
              <a:spcAft>
                <a:spcPts val="0"/>
              </a:spcAft>
              <a:buSzPts val="1400"/>
              <a:buNone/>
              <a:defRPr>
                <a:solidFill>
                  <a:srgbClr val="888888"/>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4"/>
          <p:cNvSpPr txBox="1">
            <a:spLocks noGrp="1"/>
          </p:cNvSpPr>
          <p:nvPr>
            <p:ph type="sldNum" idx="12"/>
          </p:nvPr>
        </p:nvSpPr>
        <p:spPr>
          <a:xfrm>
            <a:off x="9292591" y="6467748"/>
            <a:ext cx="2804134" cy="342964"/>
          </a:xfrm>
          <a:prstGeom prst="rect">
            <a:avLst/>
          </a:prstGeom>
          <a:noFill/>
          <a:ln>
            <a:noFill/>
          </a:ln>
        </p:spPr>
        <p:txBody>
          <a:bodyPr spcFirstLastPara="1" wrap="square" lIns="0" tIns="0" rIns="0" bIns="0" anchor="t" anchorCtr="0">
            <a:noAutofit/>
          </a:bodyPr>
          <a:lstStyle>
            <a:lvl1pPr marL="0" lvl="0" indent="0" algn="r">
              <a:spcBef>
                <a:spcPts val="0"/>
              </a:spcBef>
              <a:buNone/>
              <a:defRPr>
                <a:solidFill>
                  <a:srgbClr val="888888"/>
                </a:solidFill>
              </a:defRPr>
            </a:lvl1pPr>
            <a:lvl2pPr marL="0" lvl="1" indent="0" algn="r">
              <a:spcBef>
                <a:spcPts val="0"/>
              </a:spcBef>
              <a:buNone/>
              <a:defRPr>
                <a:solidFill>
                  <a:srgbClr val="888888"/>
                </a:solidFill>
              </a:defRPr>
            </a:lvl2pPr>
            <a:lvl3pPr marL="0" lvl="2" indent="0" algn="r">
              <a:spcBef>
                <a:spcPts val="0"/>
              </a:spcBef>
              <a:buNone/>
              <a:defRPr>
                <a:solidFill>
                  <a:srgbClr val="888888"/>
                </a:solidFill>
              </a:defRPr>
            </a:lvl3pPr>
            <a:lvl4pPr marL="0" lvl="3" indent="0" algn="r">
              <a:spcBef>
                <a:spcPts val="0"/>
              </a:spcBef>
              <a:buNone/>
              <a:defRPr>
                <a:solidFill>
                  <a:srgbClr val="888888"/>
                </a:solidFill>
              </a:defRPr>
            </a:lvl4pPr>
            <a:lvl5pPr marL="0" lvl="4" indent="0" algn="r">
              <a:spcBef>
                <a:spcPts val="0"/>
              </a:spcBef>
              <a:buNone/>
              <a:defRPr>
                <a:solidFill>
                  <a:srgbClr val="888888"/>
                </a:solidFill>
              </a:defRPr>
            </a:lvl5pPr>
            <a:lvl6pPr marL="0" lvl="5" indent="0" algn="r">
              <a:spcBef>
                <a:spcPts val="0"/>
              </a:spcBef>
              <a:buNone/>
              <a:defRPr>
                <a:solidFill>
                  <a:srgbClr val="888888"/>
                </a:solidFill>
              </a:defRPr>
            </a:lvl6pPr>
            <a:lvl7pPr marL="0" lvl="6" indent="0" algn="r">
              <a:spcBef>
                <a:spcPts val="0"/>
              </a:spcBef>
              <a:buNone/>
              <a:defRPr>
                <a:solidFill>
                  <a:srgbClr val="888888"/>
                </a:solidFill>
              </a:defRPr>
            </a:lvl7pPr>
            <a:lvl8pPr marL="0" lvl="7" indent="0" algn="r">
              <a:spcBef>
                <a:spcPts val="0"/>
              </a:spcBef>
              <a:buNone/>
              <a:defRPr>
                <a:solidFill>
                  <a:srgbClr val="888888"/>
                </a:solidFill>
              </a:defRPr>
            </a:lvl8pPr>
            <a:lvl9pPr marL="0" lvl="8" indent="0" algn="r">
              <a:spcBef>
                <a:spcPts val="0"/>
              </a:spcBef>
              <a:buNone/>
              <a:defRPr>
                <a:solidFill>
                  <a:srgbClr val="888888"/>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329497048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1_Text">
    <p:bg>
      <p:bgPr>
        <a:solidFill>
          <a:srgbClr val="FFFFFF"/>
        </a:solidFill>
        <a:effectLst/>
      </p:bgPr>
    </p:bg>
    <p:spTree>
      <p:nvGrpSpPr>
        <p:cNvPr id="1" name=""/>
        <p:cNvGrpSpPr/>
        <p:nvPr/>
      </p:nvGrpSpPr>
      <p:grpSpPr>
        <a:xfrm>
          <a:off x="0" y="0"/>
          <a:ext cx="0" cy="0"/>
          <a:chOff x="0" y="0"/>
          <a:chExt cx="0" cy="0"/>
        </a:xfrm>
      </p:grpSpPr>
      <p:pic>
        <p:nvPicPr>
          <p:cNvPr id="75" name="pdf-dplyr.pdf"/>
          <p:cNvPicPr>
            <a:picLocks noChangeAspect="1"/>
          </p:cNvPicPr>
          <p:nvPr/>
        </p:nvPicPr>
        <p:blipFill>
          <a:blip r:embed="rId2"/>
          <a:stretch>
            <a:fillRect/>
          </a:stretch>
        </p:blipFill>
        <p:spPr>
          <a:xfrm>
            <a:off x="11226146" y="5861265"/>
            <a:ext cx="768351" cy="890514"/>
          </a:xfrm>
          <a:prstGeom prst="rect">
            <a:avLst/>
          </a:prstGeom>
          <a:ln w="12700">
            <a:miter lim="400000"/>
          </a:ln>
        </p:spPr>
      </p:pic>
      <p:sp>
        <p:nvSpPr>
          <p:cNvPr id="76" name="Shape 76"/>
          <p:cNvSpPr txBox="1">
            <a:spLocks noGrp="1"/>
          </p:cNvSpPr>
          <p:nvPr>
            <p:ph type="title"/>
          </p:nvPr>
        </p:nvSpPr>
        <p:spPr>
          <a:xfrm>
            <a:off x="2416969" y="178593"/>
            <a:ext cx="7358063" cy="1714501"/>
          </a:xfrm>
          <a:prstGeom prst="rect">
            <a:avLst/>
          </a:prstGeom>
        </p:spPr>
        <p:txBody>
          <a:bodyPr lIns="71437" tIns="71437" rIns="71437" bIns="71437"/>
          <a:lstStyle>
            <a:lvl1pPr algn="ctr" defTabSz="292100">
              <a:defRPr sz="5900" cap="none">
                <a:solidFill>
                  <a:srgbClr val="000000"/>
                </a:solidFill>
                <a:latin typeface="+mn-lt"/>
                <a:ea typeface="+mn-ea"/>
                <a:cs typeface="+mn-cs"/>
                <a:sym typeface="Helvetica Neue"/>
              </a:defRPr>
            </a:lvl1pPr>
          </a:lstStyle>
          <a:p>
            <a:r>
              <a:t>Title Text</a:t>
            </a:r>
          </a:p>
        </p:txBody>
      </p:sp>
      <p:sp>
        <p:nvSpPr>
          <p:cNvPr id="77" name="Shape 77"/>
          <p:cNvSpPr txBox="1">
            <a:spLocks noGrp="1"/>
          </p:cNvSpPr>
          <p:nvPr>
            <p:ph type="body" sz="half" idx="1"/>
          </p:nvPr>
        </p:nvSpPr>
        <p:spPr>
          <a:xfrm>
            <a:off x="2763332" y="2252514"/>
            <a:ext cx="7358063" cy="4018360"/>
          </a:xfrm>
          <a:prstGeom prst="rect">
            <a:avLst/>
          </a:prstGeom>
        </p:spPr>
        <p:txBody>
          <a:bodyPr lIns="71437" tIns="71437" rIns="71437" bIns="71437"/>
          <a:lstStyle>
            <a:lvl1pPr marL="0" indent="158750" defTabSz="292100">
              <a:spcBef>
                <a:spcPts val="1200"/>
              </a:spcBef>
              <a:buSzTx/>
              <a:buNone/>
              <a:defRPr sz="2900">
                <a:solidFill>
                  <a:srgbClr val="000000"/>
                </a:solidFill>
                <a:latin typeface="+mn-lt"/>
                <a:ea typeface="+mn-ea"/>
                <a:cs typeface="+mn-cs"/>
                <a:sym typeface="Helvetica Neue"/>
              </a:defRPr>
            </a:lvl1pPr>
            <a:lvl2pPr marL="0" indent="381000" defTabSz="292100">
              <a:spcBef>
                <a:spcPts val="1200"/>
              </a:spcBef>
              <a:buSzTx/>
              <a:buNone/>
              <a:defRPr sz="2900">
                <a:solidFill>
                  <a:srgbClr val="000000"/>
                </a:solidFill>
                <a:latin typeface="+mn-lt"/>
                <a:ea typeface="+mn-ea"/>
                <a:cs typeface="+mn-cs"/>
                <a:sym typeface="Helvetica Neue"/>
              </a:defRPr>
            </a:lvl2pPr>
            <a:lvl3pPr marL="0" indent="603250" defTabSz="292100">
              <a:spcBef>
                <a:spcPts val="1200"/>
              </a:spcBef>
              <a:buSzTx/>
              <a:buNone/>
              <a:defRPr sz="2900">
                <a:solidFill>
                  <a:srgbClr val="000000"/>
                </a:solidFill>
                <a:latin typeface="+mn-lt"/>
                <a:ea typeface="+mn-ea"/>
                <a:cs typeface="+mn-cs"/>
                <a:sym typeface="Helvetica Neue"/>
              </a:defRPr>
            </a:lvl3pPr>
            <a:lvl4pPr marL="0" indent="825500" defTabSz="292100">
              <a:spcBef>
                <a:spcPts val="1200"/>
              </a:spcBef>
              <a:buSzTx/>
              <a:buNone/>
              <a:defRPr sz="2900">
                <a:solidFill>
                  <a:srgbClr val="000000"/>
                </a:solidFill>
                <a:latin typeface="+mn-lt"/>
                <a:ea typeface="+mn-ea"/>
                <a:cs typeface="+mn-cs"/>
                <a:sym typeface="Helvetica Neue"/>
              </a:defRPr>
            </a:lvl4pPr>
            <a:lvl5pPr marL="0" indent="1047750" defTabSz="292100">
              <a:spcBef>
                <a:spcPts val="1200"/>
              </a:spcBef>
              <a:buSzTx/>
              <a:buNone/>
              <a:defRPr sz="2900">
                <a:solidFill>
                  <a:srgbClr val="000000"/>
                </a:solidFill>
                <a:latin typeface="+mn-lt"/>
                <a:ea typeface="+mn-ea"/>
                <a:cs typeface="+mn-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8" name="Shape 78"/>
          <p:cNvSpPr txBox="1">
            <a:spLocks noGrp="1"/>
          </p:cNvSpPr>
          <p:nvPr>
            <p:ph type="sldNum" sz="quarter" idx="2"/>
          </p:nvPr>
        </p:nvSpPr>
        <p:spPr>
          <a:xfrm>
            <a:off x="5976441" y="6509742"/>
            <a:ext cx="230188" cy="249238"/>
          </a:xfrm>
          <a:prstGeom prst="rect">
            <a:avLst/>
          </a:prstGeom>
        </p:spPr>
        <p:txBody>
          <a:bodyPr lIns="71437" tIns="71437" rIns="71437" bIns="71437"/>
          <a:lstStyle>
            <a:lvl1pPr defTabSz="292100">
              <a:defRPr>
                <a:solidFill>
                  <a:srgbClr val="FFFFFF"/>
                </a:solidFill>
                <a:latin typeface="Gill Sans"/>
                <a:ea typeface="Gill Sans"/>
                <a:cs typeface="Gill Sans"/>
                <a:sym typeface="Gill Sans"/>
              </a:defRPr>
            </a:lvl1pPr>
          </a:lstStyle>
          <a:p>
            <a:fld id="{86CB4B4D-7CA3-9044-876B-883B54F8677D}" type="slidenum">
              <a:t>‹#›</a:t>
            </a:fld>
            <a:endParaRPr/>
          </a:p>
        </p:txBody>
      </p:sp>
    </p:spTree>
    <p:extLst>
      <p:ext uri="{BB962C8B-B14F-4D97-AF65-F5344CB8AC3E}">
        <p14:creationId xmlns:p14="http://schemas.microsoft.com/office/powerpoint/2010/main" val="121947585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5" name="Footer Placeholder 4"/>
          <p:cNvSpPr>
            <a:spLocks noGrp="1"/>
          </p:cNvSpPr>
          <p:nvPr>
            <p:ph type="ftr" sz="quarter" idx="11"/>
          </p:nvPr>
        </p:nvSpPr>
        <p:spPr/>
        <p:txBody>
          <a:bodyPr/>
          <a:lstStyle/>
          <a:p>
            <a:endParaRPr lang="en-US">
              <a:solidFill>
                <a:prstClr val="black">
                  <a:lumMod val="95000"/>
                  <a:lumOff val="5000"/>
                </a:prstClr>
              </a:solidFill>
            </a:endParaRPr>
          </a:p>
        </p:txBody>
      </p:sp>
      <p:sp>
        <p:nvSpPr>
          <p:cNvPr id="6" name="Slide Number Placeholder 5"/>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spTree>
      <p:nvGrpSpPr>
        <p:cNvPr id="1" name=""/>
        <p:cNvGrpSpPr/>
        <p:nvPr/>
      </p:nvGrpSpPr>
      <p:grpSpPr>
        <a:xfrm>
          <a:off x="0" y="0"/>
          <a:ext cx="0" cy="0"/>
          <a:chOff x="0" y="0"/>
          <a:chExt cx="0" cy="0"/>
        </a:xfrm>
      </p:grpSpPr>
      <p:sp>
        <p:nvSpPr>
          <p:cNvPr id="9" name="Rectangle 8"/>
          <p:cNvSpPr/>
          <p:nvPr/>
        </p:nvSpPr>
        <p:spPr>
          <a:xfrm>
            <a:off x="0" y="0"/>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02443" y="2683193"/>
            <a:ext cx="11187112" cy="1463040"/>
          </a:xfrm>
        </p:spPr>
        <p:txBody>
          <a:bodyPr anchor="ctr">
            <a:normAutofit/>
          </a:bodyPr>
          <a:lstStyle>
            <a:lvl1pPr algn="ctr">
              <a:defRPr sz="5000" b="0" spc="200" baseline="0"/>
            </a:lvl1pPr>
          </a:lstStyle>
          <a:p>
            <a:r>
              <a:rPr lang="en-US"/>
              <a:t>Click to edit Master title style</a:t>
            </a:r>
            <a:endParaRPr lang="en-US" dirty="0"/>
          </a:p>
        </p:txBody>
      </p:sp>
      <p:sp>
        <p:nvSpPr>
          <p:cNvPr id="10" name="Rectangle 9"/>
          <p:cNvSpPr/>
          <p:nvPr userDrawn="1"/>
        </p:nvSpPr>
        <p:spPr>
          <a:xfrm>
            <a:off x="0" y="4617721"/>
            <a:ext cx="12192000" cy="225742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5"/>
          <p:cNvSpPr/>
          <p:nvPr userDrawn="1"/>
        </p:nvSpPr>
        <p:spPr>
          <a:xfrm>
            <a:off x="-1" y="4003358"/>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6" name="Footer Placeholder 5"/>
          <p:cNvSpPr>
            <a:spLocks noGrp="1"/>
          </p:cNvSpPr>
          <p:nvPr>
            <p:ph type="ftr" sz="quarter" idx="11"/>
          </p:nvPr>
        </p:nvSpPr>
        <p:spPr/>
        <p:txBody>
          <a:bodyPr/>
          <a:lstStyle/>
          <a:p>
            <a:endParaRPr lang="en-US">
              <a:solidFill>
                <a:prstClr val="black">
                  <a:lumMod val="95000"/>
                  <a:lumOff val="5000"/>
                </a:prstClr>
              </a:solidFill>
            </a:endParaRPr>
          </a:p>
        </p:txBody>
      </p:sp>
      <p:sp>
        <p:nvSpPr>
          <p:cNvPr id="7" name="Slide Number Placeholder 6"/>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8" name="Footer Placeholder 7"/>
          <p:cNvSpPr>
            <a:spLocks noGrp="1"/>
          </p:cNvSpPr>
          <p:nvPr>
            <p:ph type="ftr" sz="quarter" idx="11"/>
          </p:nvPr>
        </p:nvSpPr>
        <p:spPr/>
        <p:txBody>
          <a:bodyPr/>
          <a:lstStyle/>
          <a:p>
            <a:endParaRPr lang="en-US">
              <a:solidFill>
                <a:prstClr val="black">
                  <a:lumMod val="95000"/>
                  <a:lumOff val="5000"/>
                </a:prstClr>
              </a:solidFill>
            </a:endParaRPr>
          </a:p>
        </p:txBody>
      </p:sp>
      <p:sp>
        <p:nvSpPr>
          <p:cNvPr id="9" name="Slide Number Placeholder 8"/>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4" name="Footer Placeholder 3"/>
          <p:cNvSpPr>
            <a:spLocks noGrp="1"/>
          </p:cNvSpPr>
          <p:nvPr>
            <p:ph type="ftr" sz="quarter" idx="11"/>
          </p:nvPr>
        </p:nvSpPr>
        <p:spPr/>
        <p:txBody>
          <a:bodyPr/>
          <a:lstStyle/>
          <a:p>
            <a:endParaRPr lang="en-US">
              <a:solidFill>
                <a:prstClr val="black">
                  <a:lumMod val="95000"/>
                  <a:lumOff val="5000"/>
                </a:prstClr>
              </a:solidFill>
            </a:endParaRPr>
          </a:p>
        </p:txBody>
      </p:sp>
      <p:sp>
        <p:nvSpPr>
          <p:cNvPr id="5" name="Slide Number Placeholder 4"/>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Your_Turn_10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12"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30"/>
            <a:ext cx="2130970" cy="637613"/>
          </a:xfrm>
          <a:prstGeom prst="rect">
            <a:avLst/>
          </a:prstGeom>
          <a:ln w="12700">
            <a:solidFill>
              <a:srgbClr val="A6AAA9"/>
            </a:solidFill>
            <a:miter lim="400000"/>
          </a:ln>
        </p:spPr>
      </p:pic>
      <p:sp>
        <p:nvSpPr>
          <p:cNvPr id="18"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12"/>
                </p:tgtEl>
              </p:cMediaNode>
            </p:video>
          </p:childTnLst>
        </p:cTn>
      </p:par>
    </p:tnLst>
  </p:timing>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Your_Turn_5min">
    <p:bg>
      <p:bgPr>
        <a:gradFill flip="none" rotWithShape="1">
          <a:gsLst>
            <a:gs pos="0">
              <a:schemeClr val="accent6">
                <a:lumMod val="5000"/>
                <a:lumOff val="95000"/>
              </a:schemeClr>
            </a:gs>
            <a:gs pos="74000">
              <a:schemeClr val="accent6">
                <a:lumMod val="45000"/>
                <a:lumOff val="55000"/>
              </a:schemeClr>
            </a:gs>
            <a:gs pos="83000">
              <a:schemeClr val="accent6">
                <a:lumMod val="45000"/>
                <a:lumOff val="55000"/>
              </a:schemeClr>
            </a:gs>
            <a:gs pos="100000">
              <a:schemeClr val="accent6">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6" name="Timer_Black_W_10_Alarm-6">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a:blip r:embed="rId4"/>
          <a:stretch>
            <a:fillRect/>
          </a:stretch>
        </p:blipFill>
        <p:spPr>
          <a:xfrm>
            <a:off x="9680030" y="5679828"/>
            <a:ext cx="2130970" cy="637613"/>
          </a:xfrm>
          <a:prstGeom prst="rect">
            <a:avLst/>
          </a:prstGeom>
          <a:ln>
            <a:solidFill>
              <a:schemeClr val="bg1">
                <a:lumMod val="50000"/>
              </a:schemeClr>
            </a:solidFill>
          </a:ln>
        </p:spPr>
      </p:pic>
      <p:sp>
        <p:nvSpPr>
          <p:cNvPr id="2" name="Date Placeholder 1"/>
          <p:cNvSpPr>
            <a:spLocks noGrp="1"/>
          </p:cNvSpPr>
          <p:nvPr>
            <p:ph type="dt" sz="half" idx="10"/>
          </p:nvPr>
        </p:nvSpPr>
        <p:spPr/>
        <p:txBody>
          <a:body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3" name="Footer Placeholder 2"/>
          <p:cNvSpPr>
            <a:spLocks noGrp="1"/>
          </p:cNvSpPr>
          <p:nvPr>
            <p:ph type="ftr" sz="quarter" idx="11"/>
          </p:nvPr>
        </p:nvSpPr>
        <p:spPr/>
        <p:txBody>
          <a:bodyPr/>
          <a:lstStyle/>
          <a:p>
            <a:endParaRPr lang="en-US">
              <a:solidFill>
                <a:prstClr val="black">
                  <a:lumMod val="95000"/>
                  <a:lumOff val="5000"/>
                </a:prstClr>
              </a:solidFill>
            </a:endParaRPr>
          </a:p>
        </p:txBody>
      </p:sp>
      <p:sp>
        <p:nvSpPr>
          <p:cNvPr id="4" name="Slide Number Placeholder 3"/>
          <p:cNvSpPr>
            <a:spLocks noGrp="1"/>
          </p:cNvSpPr>
          <p:nvPr>
            <p:ph type="sldNum" sz="quarter" idx="12"/>
          </p:nvPr>
        </p:nvSpPr>
        <p:spPr/>
        <p:txBody>
          <a:body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sp>
        <p:nvSpPr>
          <p:cNvPr id="5" name="Title 1"/>
          <p:cNvSpPr>
            <a:spLocks noGrp="1"/>
          </p:cNvSpPr>
          <p:nvPr>
            <p:ph type="title" hasCustomPrompt="1"/>
          </p:nvPr>
        </p:nvSpPr>
        <p:spPr>
          <a:xfrm>
            <a:off x="1024128" y="585216"/>
            <a:ext cx="9720072" cy="1499616"/>
          </a:xfrm>
        </p:spPr>
        <p:txBody>
          <a:bodyPr>
            <a:normAutofit/>
          </a:bodyPr>
          <a:lstStyle>
            <a:lvl1pPr algn="ctr">
              <a:defRPr sz="6600">
                <a:solidFill>
                  <a:schemeClr val="accent4">
                    <a:lumMod val="75000"/>
                  </a:schemeClr>
                </a:solidFill>
              </a:defRPr>
            </a:lvl1pPr>
          </a:lstStyle>
          <a:p>
            <a:r>
              <a:rPr lang="en-US" dirty="0"/>
              <a:t>Your Turn</a:t>
            </a:r>
          </a:p>
        </p:txBody>
      </p:sp>
      <p:pic>
        <p:nvPicPr>
          <p:cNvPr id="8" name="Timer_Black_W_10_Alarm-6.mov" descr="Timer_Black_W_10_Alarm-6.mov"/>
          <p:cNvPicPr>
            <a:picLocks/>
          </p:cNvPicPr>
          <p:nvPr userDrawn="1">
            <a:videoFile r:link="rId2"/>
            <p:extLst>
              <p:ext uri="{DAA4B4D4-6D71-4841-9C94-3DE7FCFB9230}">
                <p14:media xmlns:p14="http://schemas.microsoft.com/office/powerpoint/2010/main" r:embed="rId1"/>
              </p:ext>
            </p:extLst>
          </p:nvPr>
        </p:nvPicPr>
        <p:blipFill>
          <a:blip r:embed="rId5"/>
          <a:stretch>
            <a:fillRect/>
          </a:stretch>
        </p:blipFill>
        <p:spPr>
          <a:xfrm>
            <a:off x="19088406" y="11645648"/>
            <a:ext cx="4544635" cy="1359812"/>
          </a:xfrm>
          <a:prstGeom prst="rect">
            <a:avLst/>
          </a:prstGeom>
          <a:ln w="12700">
            <a:solidFill>
              <a:srgbClr val="A6AAA9"/>
            </a:solidFill>
            <a:miter lim="400000"/>
          </a:ln>
        </p:spPr>
      </p:pic>
      <p:sp>
        <p:nvSpPr>
          <p:cNvPr id="10" name="Text Placeholder 17"/>
          <p:cNvSpPr>
            <a:spLocks noGrp="1"/>
          </p:cNvSpPr>
          <p:nvPr>
            <p:ph type="body" sz="quarter" idx="13" hasCustomPrompt="1"/>
          </p:nvPr>
        </p:nvSpPr>
        <p:spPr>
          <a:xfrm>
            <a:off x="1024128" y="2238375"/>
            <a:ext cx="9720072" cy="3178175"/>
          </a:xfrm>
        </p:spPr>
        <p:txBody>
          <a:bodyPr>
            <a:normAutofit/>
          </a:bodyPr>
          <a:lstStyle>
            <a:lvl1pPr>
              <a:defRPr sz="4800">
                <a:solidFill>
                  <a:schemeClr val="accent4">
                    <a:lumMod val="75000"/>
                  </a:schemeClr>
                </a:solidFill>
              </a:defRPr>
            </a:lvl1pPr>
            <a:lvl2pPr>
              <a:defRPr sz="2800"/>
            </a:lvl2pPr>
            <a:lvl3pPr>
              <a:defRPr sz="2000"/>
            </a:lvl3pPr>
            <a:lvl4pPr>
              <a:defRPr sz="2000"/>
            </a:lvl4pPr>
            <a:lvl5pPr>
              <a:defRPr sz="2000"/>
            </a:lvl5pPr>
          </a:lstStyle>
          <a:p>
            <a:pPr lvl="0"/>
            <a:r>
              <a:rPr lang="en-US" dirty="0"/>
              <a:t>An exercise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000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F50D20D1-FB23-684F-9AB5-129D6BD98B56}" type="datetimeFigureOut">
              <a:rPr lang="en-US" smtClean="0">
                <a:solidFill>
                  <a:prstClr val="black">
                    <a:lumMod val="95000"/>
                    <a:lumOff val="5000"/>
                  </a:prstClr>
                </a:solidFill>
              </a:rPr>
              <a:pPr/>
              <a:t>7/11/22</a:t>
            </a:fld>
            <a:endParaRPr lang="en-US">
              <a:solidFill>
                <a:prstClr val="black">
                  <a:lumMod val="95000"/>
                  <a:lumOff val="5000"/>
                </a:prstClr>
              </a:solidFill>
            </a:endParaRPr>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solidFill>
                <a:prstClr val="black">
                  <a:lumMod val="95000"/>
                  <a:lumOff val="5000"/>
                </a:prstClr>
              </a:solidFill>
            </a:endParaRPr>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E7EBC154-6848-214C-B925-399887F0DE31}" type="slidenum">
              <a:rPr lang="en-US" smtClean="0">
                <a:solidFill>
                  <a:prstClr val="black">
                    <a:lumMod val="95000"/>
                    <a:lumOff val="5000"/>
                  </a:prstClr>
                </a:solidFill>
              </a:rPr>
              <a:pPr/>
              <a:t>‹#›</a:t>
            </a:fld>
            <a:endParaRPr lang="en-US">
              <a:solidFill>
                <a:prstClr val="black">
                  <a:lumMod val="95000"/>
                  <a:lumOff val="5000"/>
                </a:prstClr>
              </a:solidFill>
            </a:endParaRPr>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46240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73" r:id="rId8"/>
    <p:sldLayoutId id="2147483674" r:id="rId9"/>
    <p:sldLayoutId id="2147483675" r:id="rId10"/>
    <p:sldLayoutId id="2147483676" r:id="rId11"/>
    <p:sldLayoutId id="2147483668" r:id="rId12"/>
    <p:sldLayoutId id="2147483669" r:id="rId13"/>
    <p:sldLayoutId id="2147483670" r:id="rId14"/>
    <p:sldLayoutId id="2147483671" r:id="rId15"/>
    <p:sldLayoutId id="2147483672" r:id="rId16"/>
    <p:sldLayoutId id="2147483677" r:id="rId17"/>
    <p:sldLayoutId id="2147483678" r:id="rId18"/>
  </p:sldLayoutIdLst>
  <p:txStyles>
    <p:titleStyle>
      <a:lvl1pPr algn="l" defTabSz="914400" rtl="0" eaLnBrk="1" latinLnBrk="0" hangingPunct="1">
        <a:lnSpc>
          <a:spcPct val="80000"/>
        </a:lnSpc>
        <a:spcBef>
          <a:spcPct val="0"/>
        </a:spcBef>
        <a:buNone/>
        <a:defRPr sz="5000" kern="1200" cap="none"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7.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8.xml"/><Relationship Id="rId5" Type="http://schemas.openxmlformats.org/officeDocument/2006/relationships/image" Target="../media/image18.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E21EB-9D6E-D849-996D-9189EB63587A}"/>
              </a:ext>
            </a:extLst>
          </p:cNvPr>
          <p:cNvSpPr>
            <a:spLocks noGrp="1"/>
          </p:cNvSpPr>
          <p:nvPr>
            <p:ph type="ctrTitle"/>
          </p:nvPr>
        </p:nvSpPr>
        <p:spPr>
          <a:xfrm>
            <a:off x="0" y="4960137"/>
            <a:ext cx="8229600" cy="1463040"/>
          </a:xfrm>
        </p:spPr>
        <p:txBody>
          <a:bodyPr>
            <a:noAutofit/>
          </a:bodyPr>
          <a:lstStyle/>
          <a:p>
            <a:r>
              <a:rPr lang="en-US" sz="7200" dirty="0">
                <a:solidFill>
                  <a:schemeClr val="tx1">
                    <a:lumMod val="75000"/>
                    <a:lumOff val="25000"/>
                  </a:schemeClr>
                </a:solidFill>
              </a:rPr>
              <a:t>Data Transformation</a:t>
            </a:r>
            <a:endParaRPr lang="en-US" sz="7200" dirty="0"/>
          </a:p>
        </p:txBody>
      </p:sp>
      <p:sp>
        <p:nvSpPr>
          <p:cNvPr id="3" name="Subtitle 2">
            <a:extLst>
              <a:ext uri="{FF2B5EF4-FFF2-40B4-BE49-F238E27FC236}">
                <a16:creationId xmlns:a16="http://schemas.microsoft.com/office/drawing/2014/main" id="{214B71DB-1783-DE4F-8447-5E7A1A5DC088}"/>
              </a:ext>
            </a:extLst>
          </p:cNvPr>
          <p:cNvSpPr>
            <a:spLocks noGrp="1"/>
          </p:cNvSpPr>
          <p:nvPr>
            <p:ph type="subTitle" idx="1"/>
          </p:nvPr>
        </p:nvSpPr>
        <p:spPr/>
        <p:txBody>
          <a:bodyPr>
            <a:normAutofit/>
          </a:bodyPr>
          <a:lstStyle/>
          <a:p>
            <a:r>
              <a:rPr lang="en-US" sz="2800" dirty="0">
                <a:solidFill>
                  <a:schemeClr val="tx1">
                    <a:lumMod val="65000"/>
                    <a:lumOff val="35000"/>
                  </a:schemeClr>
                </a:solidFill>
              </a:rPr>
              <a:t>Patrick Mathias</a:t>
            </a:r>
          </a:p>
          <a:p>
            <a:r>
              <a:rPr lang="en-US" sz="2800" dirty="0">
                <a:solidFill>
                  <a:schemeClr val="tx1">
                    <a:lumMod val="65000"/>
                    <a:lumOff val="35000"/>
                  </a:schemeClr>
                </a:solidFill>
              </a:rPr>
              <a:t>Lesson 5</a:t>
            </a:r>
          </a:p>
          <a:p>
            <a:r>
              <a:rPr lang="en-US" sz="2800" dirty="0">
                <a:solidFill>
                  <a:schemeClr val="tx1">
                    <a:lumMod val="65000"/>
                    <a:lumOff val="35000"/>
                  </a:schemeClr>
                </a:solidFill>
              </a:rPr>
              <a:t>DLMP Fall 2021</a:t>
            </a:r>
          </a:p>
        </p:txBody>
      </p:sp>
    </p:spTree>
    <p:extLst>
      <p:ext uri="{BB962C8B-B14F-4D97-AF65-F5344CB8AC3E}">
        <p14:creationId xmlns:p14="http://schemas.microsoft.com/office/powerpoint/2010/main" val="17087114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D5B9-2F51-0D4E-9AB2-14B2A091322D}"/>
              </a:ext>
            </a:extLst>
          </p:cNvPr>
          <p:cNvSpPr>
            <a:spLocks noGrp="1"/>
          </p:cNvSpPr>
          <p:nvPr>
            <p:ph type="title"/>
          </p:nvPr>
        </p:nvSpPr>
        <p:spPr/>
        <p:txBody>
          <a:bodyPr/>
          <a:lstStyle/>
          <a:p>
            <a:r>
              <a:rPr lang="en-US" dirty="0"/>
              <a:t>The Pipe Operator: |&gt;</a:t>
            </a:r>
          </a:p>
        </p:txBody>
      </p:sp>
    </p:spTree>
    <p:extLst>
      <p:ext uri="{BB962C8B-B14F-4D97-AF65-F5344CB8AC3E}">
        <p14:creationId xmlns:p14="http://schemas.microsoft.com/office/powerpoint/2010/main" val="18129668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2008414" y="2004027"/>
            <a:ext cx="7592786" cy="1569660"/>
          </a:xfrm>
          <a:prstGeom prst="rect">
            <a:avLst/>
          </a:prstGeom>
          <a:noFill/>
        </p:spPr>
        <p:txBody>
          <a:bodyPr wrap="square" rtlCol="0">
            <a:spAutoFit/>
          </a:bodyPr>
          <a:lstStyle/>
          <a:p>
            <a:r>
              <a:rPr lang="en-US" sz="3200" dirty="0"/>
              <a:t>Which patient locations sent COVID testing in the first 10 days of the pandemic?</a:t>
            </a:r>
          </a:p>
        </p:txBody>
      </p:sp>
      <p:sp>
        <p:nvSpPr>
          <p:cNvPr id="2" name="Title 1"/>
          <p:cNvSpPr>
            <a:spLocks noGrp="1"/>
          </p:cNvSpPr>
          <p:nvPr>
            <p:ph type="title"/>
          </p:nvPr>
        </p:nvSpPr>
        <p:spPr>
          <a:xfrm>
            <a:off x="3629290" y="507875"/>
            <a:ext cx="5800460" cy="777536"/>
          </a:xfrm>
        </p:spPr>
        <p:txBody>
          <a:bodyPr/>
          <a:lstStyle/>
          <a:p>
            <a:r>
              <a:rPr lang="en-US" sz="4800" dirty="0">
                <a:solidFill>
                  <a:srgbClr val="000000"/>
                </a:solidFill>
              </a:rPr>
              <a:t>Data Analysis Steps</a:t>
            </a:r>
          </a:p>
        </p:txBody>
      </p:sp>
      <p:sp>
        <p:nvSpPr>
          <p:cNvPr id="3" name="Rectangle 2"/>
          <p:cNvSpPr/>
          <p:nvPr/>
        </p:nvSpPr>
        <p:spPr>
          <a:xfrm>
            <a:off x="549019" y="1672406"/>
            <a:ext cx="11018141" cy="1832794"/>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724066"/>
            <a:ext cx="11675070" cy="430887"/>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filter(</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5" name="TextBox 4"/>
          <p:cNvSpPr txBox="1"/>
          <p:nvPr/>
        </p:nvSpPr>
        <p:spPr>
          <a:xfrm>
            <a:off x="654090" y="2327740"/>
            <a:ext cx="12376110" cy="430887"/>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t>
            </a:r>
            <a:r>
              <a:rPr lang="fr-FR" sz="2200" dirty="0">
                <a:solidFill>
                  <a:srgbClr val="164F86"/>
                </a:solidFill>
                <a:latin typeface="Consolas" panose="020B0609020204030204" pitchFamily="49" charset="0"/>
                <a:ea typeface="Courier New"/>
                <a:cs typeface="Consolas" panose="020B0609020204030204" pitchFamily="49" charset="0"/>
                <a:sym typeface="Courier New"/>
              </a:rPr>
              <a:t>select(</a:t>
            </a:r>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fr-FR" sz="2200" dirty="0">
                <a:solidFill>
                  <a:srgbClr val="164F86"/>
                </a:solidFill>
                <a:latin typeface="Consolas" panose="020B0609020204030204" pitchFamily="49" charset="0"/>
                <a:ea typeface="Courier New"/>
                <a:cs typeface="Consolas" panose="020B0609020204030204" pitchFamily="49" charset="0"/>
                <a:sym typeface="Courier New"/>
              </a:rPr>
              <a:t>)</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6" name="TextBox 5"/>
          <p:cNvSpPr txBox="1"/>
          <p:nvPr/>
        </p:nvSpPr>
        <p:spPr>
          <a:xfrm>
            <a:off x="654090" y="2931415"/>
            <a:ext cx="12376110" cy="430887"/>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arrange(day_10 ,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2200" dirty="0">
                <a:solidFill>
                  <a:srgbClr val="164F86"/>
                </a:solidFill>
                <a:latin typeface="Consolas" panose="020B0609020204030204" pitchFamily="49" charset="0"/>
                <a:ea typeface="Courier New"/>
                <a:cs typeface="Consolas" panose="020B0609020204030204" pitchFamily="49" charset="0"/>
                <a:sym typeface="Courier New"/>
              </a:rPr>
              <a:t>)</a:t>
            </a:r>
          </a:p>
        </p:txBody>
      </p:sp>
      <p:sp>
        <p:nvSpPr>
          <p:cNvPr id="7" name="Rectangle 6"/>
          <p:cNvSpPr/>
          <p:nvPr/>
        </p:nvSpPr>
        <p:spPr>
          <a:xfrm>
            <a:off x="549019" y="3892195"/>
            <a:ext cx="13288901" cy="1569660"/>
          </a:xfrm>
          <a:prstGeom prst="rect">
            <a:avLst/>
          </a:prstGeom>
        </p:spPr>
        <p:txBody>
          <a:bodyPr wrap="square">
            <a:spAutoFit/>
          </a:bodyPr>
          <a:lstStyle/>
          <a:p>
            <a:r>
              <a:rPr lang="en-US" sz="3200" dirty="0">
                <a:latin typeface="Calibri" panose="020F0502020204030204" pitchFamily="34" charset="0"/>
              </a:rPr>
              <a:t>1. Filter tests to those on pandemic day less than 10</a:t>
            </a:r>
          </a:p>
          <a:p>
            <a:r>
              <a:rPr lang="en-US" sz="3200" dirty="0">
                <a:latin typeface="Calibri" panose="020F0502020204030204" pitchFamily="34" charset="0"/>
              </a:rPr>
              <a:t>2. Select the column that contains ordering location</a:t>
            </a:r>
          </a:p>
          <a:p>
            <a:r>
              <a:rPr lang="en-US" sz="3200" dirty="0">
                <a:latin typeface="Calibri" panose="020F0502020204030204" pitchFamily="34" charset="0"/>
              </a:rPr>
              <a:t>3. Arrange those columns by location</a:t>
            </a:r>
            <a:endParaRPr lang="en-US" sz="2800" dirty="0">
              <a:latin typeface="Calibri" panose="020F0502020204030204" pitchFamily="34" charset="0"/>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0" name="Slide Number Placeholder 9"/>
          <p:cNvSpPr>
            <a:spLocks noGrp="1"/>
          </p:cNvSpPr>
          <p:nvPr>
            <p:ph type="sldNum" idx="12"/>
          </p:nvPr>
        </p:nvSpPr>
        <p:spPr/>
        <p:txBody>
          <a:bodyPr/>
          <a:lstStyle/>
          <a:p>
            <a:fld id="{00000000-1234-1234-1234-123412341234}" type="slidenum">
              <a:rPr lang="en-US" smtClean="0"/>
              <a:pPr/>
              <a:t>11</a:t>
            </a:fld>
            <a:endParaRPr lang="en-US"/>
          </a:p>
        </p:txBody>
      </p:sp>
    </p:spTree>
    <p:extLst>
      <p:ext uri="{BB962C8B-B14F-4D97-AF65-F5344CB8AC3E}">
        <p14:creationId xmlns:p14="http://schemas.microsoft.com/office/powerpoint/2010/main" val="2207685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6073510" cy="777536"/>
          </a:xfrm>
        </p:spPr>
        <p:txBody>
          <a:bodyPr/>
          <a:lstStyle/>
          <a:p>
            <a:r>
              <a:rPr lang="en-US" sz="4800" dirty="0">
                <a:solidFill>
                  <a:srgbClr val="000000"/>
                </a:solidFill>
              </a:rPr>
              <a:t>Data Analysis Steps</a:t>
            </a:r>
          </a:p>
        </p:txBody>
      </p:sp>
      <p:grpSp>
        <p:nvGrpSpPr>
          <p:cNvPr id="6" name="Group 5"/>
          <p:cNvGrpSpPr/>
          <p:nvPr/>
        </p:nvGrpSpPr>
        <p:grpSpPr>
          <a:xfrm>
            <a:off x="783969" y="1857737"/>
            <a:ext cx="11780141" cy="3622314"/>
            <a:chOff x="549019" y="1483220"/>
            <a:chExt cx="11780141" cy="4206645"/>
          </a:xfrm>
        </p:grpSpPr>
        <p:sp>
          <p:nvSpPr>
            <p:cNvPr id="3" name="Rectangle 2"/>
            <p:cNvSpPr/>
            <p:nvPr/>
          </p:nvSpPr>
          <p:spPr>
            <a:xfrm>
              <a:off x="549019" y="1483220"/>
              <a:ext cx="11018141" cy="4206645"/>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566411"/>
              <a:ext cx="11675070" cy="3477875"/>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arrange(</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select(</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filter(</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fr-FR"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p:txBody>
        </p:sp>
      </p:gr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Slide Number Placeholder 4"/>
          <p:cNvSpPr>
            <a:spLocks noGrp="1"/>
          </p:cNvSpPr>
          <p:nvPr>
            <p:ph type="sldNum" idx="12"/>
          </p:nvPr>
        </p:nvSpPr>
        <p:spPr/>
        <p:txBody>
          <a:bodyPr/>
          <a:lstStyle/>
          <a:p>
            <a:fld id="{00000000-1234-1234-1234-123412341234}" type="slidenum">
              <a:rPr lang="en-US" smtClean="0"/>
              <a:pPr/>
              <a:t>12</a:t>
            </a:fld>
            <a:endParaRPr lang="en-US"/>
          </a:p>
        </p:txBody>
      </p:sp>
    </p:spTree>
    <p:extLst>
      <p:ext uri="{BB962C8B-B14F-4D97-AF65-F5344CB8AC3E}">
        <p14:creationId xmlns:p14="http://schemas.microsoft.com/office/powerpoint/2010/main" val="529628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44750" y="351797"/>
            <a:ext cx="7046091" cy="777536"/>
          </a:xfrm>
        </p:spPr>
        <p:txBody>
          <a:bodyPr/>
          <a:lstStyle/>
          <a:p>
            <a:r>
              <a:rPr lang="en-US" sz="4800" dirty="0">
                <a:solidFill>
                  <a:srgbClr val="000000"/>
                </a:solidFill>
              </a:rPr>
              <a:t>The Pipe Operator </a:t>
            </a:r>
            <a:r>
              <a:rPr lang="en-US" sz="4800" b="1" dirty="0">
                <a:solidFill>
                  <a:srgbClr val="000000"/>
                </a:solidFill>
              </a:rPr>
              <a:t>|&gt;</a:t>
            </a:r>
          </a:p>
        </p:txBody>
      </p:sp>
      <p:sp>
        <p:nvSpPr>
          <p:cNvPr id="3" name="U-Turn Arrow 2"/>
          <p:cNvSpPr/>
          <p:nvPr/>
        </p:nvSpPr>
        <p:spPr>
          <a:xfrm>
            <a:off x="1570847" y="1902372"/>
            <a:ext cx="5055476" cy="1261241"/>
          </a:xfrm>
          <a:prstGeom prst="uturnArrow">
            <a:avLst>
              <a:gd name="adj1" fmla="val 31667"/>
              <a:gd name="adj2" fmla="val 25000"/>
              <a:gd name="adj3" fmla="val 33333"/>
              <a:gd name="adj4" fmla="val 35417"/>
              <a:gd name="adj5" fmla="val 100000"/>
            </a:avLst>
          </a:prstGeom>
          <a:solidFill>
            <a:srgbClr val="8DB4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Rectangle 3"/>
          <p:cNvSpPr/>
          <p:nvPr/>
        </p:nvSpPr>
        <p:spPr>
          <a:xfrm>
            <a:off x="4098585" y="3163612"/>
            <a:ext cx="6287299" cy="584775"/>
          </a:xfrm>
          <a:prstGeom prst="rect">
            <a:avLst/>
          </a:prstGeom>
        </p:spPr>
        <p:txBody>
          <a:bodyPr wrap="none">
            <a:spAutoFit/>
          </a:bodyPr>
          <a:lstStyle/>
          <a:p>
            <a:r>
              <a:rPr lang="en-US" sz="3200" dirty="0">
                <a:latin typeface="Consolas" panose="020B0609020204030204" pitchFamily="49" charset="0"/>
                <a:ea typeface="Courier New"/>
                <a:cs typeface="Courier New"/>
                <a:sym typeface="Courier New"/>
              </a:rPr>
              <a:t>filter(</a:t>
            </a:r>
            <a:r>
              <a:rPr lang="en-US" sz="3200" dirty="0">
                <a:solidFill>
                  <a:srgbClr val="0365C0"/>
                </a:solidFill>
                <a:latin typeface="Consolas" panose="020B0609020204030204" pitchFamily="49" charset="0"/>
                <a:ea typeface="Courier New"/>
                <a:cs typeface="Courier New"/>
                <a:sym typeface="Courier New"/>
              </a:rPr>
              <a:t>____</a:t>
            </a:r>
            <a:r>
              <a:rPr lang="en-US" sz="3200" dirty="0">
                <a:latin typeface="Consolas" panose="020B0609020204030204" pitchFamily="49" charset="0"/>
                <a:ea typeface="Courier New"/>
                <a:cs typeface="Courier New"/>
                <a:sym typeface="Courier New"/>
              </a:rPr>
              <a:t>, </a:t>
            </a:r>
            <a:r>
              <a:rPr lang="en-US" sz="3200" dirty="0" err="1">
                <a:solidFill>
                  <a:schemeClr val="accent3">
                    <a:lumMod val="75000"/>
                  </a:schemeClr>
                </a:solidFill>
                <a:latin typeface="Consolas" panose="020B0609020204030204" pitchFamily="49" charset="0"/>
                <a:ea typeface="Courier New"/>
                <a:cs typeface="Courier New"/>
                <a:sym typeface="Courier New"/>
              </a:rPr>
              <a:t>pan_day</a:t>
            </a:r>
            <a:r>
              <a:rPr lang="en-US" sz="3200" dirty="0">
                <a:solidFill>
                  <a:schemeClr val="accent3">
                    <a:lumMod val="75000"/>
                  </a:schemeClr>
                </a:solidFill>
                <a:latin typeface="Consolas" panose="020B0609020204030204" pitchFamily="49" charset="0"/>
                <a:ea typeface="Courier New"/>
                <a:cs typeface="Courier New"/>
                <a:sym typeface="Courier New"/>
              </a:rPr>
              <a:t> &lt;= 10</a:t>
            </a:r>
            <a:r>
              <a:rPr lang="en-US" sz="3200" dirty="0">
                <a:latin typeface="Consolas" panose="020B0609020204030204" pitchFamily="49" charset="0"/>
                <a:ea typeface="Courier New"/>
                <a:cs typeface="Courier New"/>
                <a:sym typeface="Courier New"/>
              </a:rPr>
              <a:t>)</a:t>
            </a:r>
            <a:endParaRPr lang="en-US" sz="3200" dirty="0"/>
          </a:p>
        </p:txBody>
      </p:sp>
      <p:sp>
        <p:nvSpPr>
          <p:cNvPr id="5" name="Rectangle 4"/>
          <p:cNvSpPr/>
          <p:nvPr/>
        </p:nvSpPr>
        <p:spPr>
          <a:xfrm>
            <a:off x="247649" y="3163612"/>
            <a:ext cx="3679639" cy="584775"/>
          </a:xfrm>
          <a:prstGeom prst="rect">
            <a:avLst/>
          </a:prstGeom>
        </p:spPr>
        <p:txBody>
          <a:bodyPr wrap="square">
            <a:spAutoFit/>
          </a:bodyPr>
          <a:lstStyle/>
          <a:p>
            <a:r>
              <a:rPr lang="en-US" sz="3200" dirty="0" err="1">
                <a:solidFill>
                  <a:srgbClr val="0365C0"/>
                </a:solidFill>
                <a:latin typeface="Consolas" panose="020B0609020204030204" pitchFamily="49" charset="0"/>
                <a:ea typeface="Courier New"/>
                <a:cs typeface="Courier New"/>
                <a:sym typeface="Courier New"/>
              </a:rPr>
              <a:t>covid_testing</a:t>
            </a:r>
            <a:endParaRPr lang="en-US" sz="3200" dirty="0"/>
          </a:p>
        </p:txBody>
      </p:sp>
      <p:sp>
        <p:nvSpPr>
          <p:cNvPr id="6" name="Rectangle 5"/>
          <p:cNvSpPr/>
          <p:nvPr/>
        </p:nvSpPr>
        <p:spPr>
          <a:xfrm>
            <a:off x="924910" y="1172273"/>
            <a:ext cx="10372419" cy="599289"/>
          </a:xfrm>
          <a:prstGeom prst="rect">
            <a:avLst/>
          </a:prstGeom>
        </p:spPr>
        <p:txBody>
          <a:bodyPr wrap="square">
            <a:spAutoFit/>
          </a:bodyPr>
          <a:lstStyle/>
          <a:p>
            <a:pPr algn="ctr"/>
            <a:r>
              <a:rPr lang="en-US" sz="3200" dirty="0">
                <a:latin typeface="Calibri" panose="020F0502020204030204" pitchFamily="34" charset="0"/>
              </a:rPr>
              <a:t>Passes result on left into first argument of function on right.</a:t>
            </a:r>
            <a:endParaRPr lang="en-US" sz="2800" dirty="0">
              <a:latin typeface="Calibri" panose="020F0502020204030204" pitchFamily="34" charset="0"/>
            </a:endParaRPr>
          </a:p>
        </p:txBody>
      </p:sp>
      <p:sp>
        <p:nvSpPr>
          <p:cNvPr id="7" name="Rectangle 6"/>
          <p:cNvSpPr/>
          <p:nvPr/>
        </p:nvSpPr>
        <p:spPr>
          <a:xfrm>
            <a:off x="924910" y="4844831"/>
            <a:ext cx="10016359" cy="1524437"/>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030341" y="4905504"/>
            <a:ext cx="8095486" cy="584775"/>
          </a:xfrm>
          <a:prstGeom prst="rect">
            <a:avLst/>
          </a:prstGeom>
        </p:spPr>
        <p:txBody>
          <a:bodyPr wrap="none">
            <a:spAutoFit/>
          </a:bodyPr>
          <a:lstStyle/>
          <a:p>
            <a:r>
              <a:rPr lang="en-US" sz="3200" dirty="0">
                <a:solidFill>
                  <a:schemeClr val="tx1"/>
                </a:solidFill>
                <a:latin typeface="Consolas" panose="020B0609020204030204" pitchFamily="49" charset="0"/>
                <a:ea typeface="Courier New"/>
                <a:cs typeface="Courier New"/>
                <a:sym typeface="Courier New"/>
              </a:rPr>
              <a:t>filter(</a:t>
            </a:r>
            <a:r>
              <a:rPr lang="en-US" sz="3200" dirty="0" err="1">
                <a:solidFill>
                  <a:schemeClr val="tx1"/>
                </a:solidFill>
                <a:latin typeface="Consolas" panose="020B0609020204030204" pitchFamily="49" charset="0"/>
                <a:ea typeface="Courier New"/>
                <a:cs typeface="Courier New"/>
                <a:sym typeface="Courier New"/>
              </a:rPr>
              <a:t>covid_tesing</a:t>
            </a:r>
            <a:r>
              <a:rPr lang="en-US" sz="3200" dirty="0">
                <a:solidFill>
                  <a:schemeClr val="tx1"/>
                </a:solidFill>
                <a:latin typeface="Consolas" panose="020B0609020204030204" pitchFamily="49" charset="0"/>
                <a:ea typeface="Courier New"/>
                <a:cs typeface="Courier New"/>
                <a:sym typeface="Courier New"/>
              </a:rPr>
              <a:t>, </a:t>
            </a:r>
            <a:r>
              <a:rPr lang="en-US" sz="3200" dirty="0" err="1">
                <a:solidFill>
                  <a:schemeClr val="tx1"/>
                </a:solidFill>
                <a:latin typeface="Consolas" panose="020B0609020204030204" pitchFamily="49" charset="0"/>
                <a:ea typeface="Courier New"/>
                <a:cs typeface="Courier New"/>
                <a:sym typeface="Courier New"/>
              </a:rPr>
              <a:t>pan_day</a:t>
            </a:r>
            <a:r>
              <a:rPr lang="en-US" sz="3200" dirty="0">
                <a:solidFill>
                  <a:schemeClr val="tx1"/>
                </a:solidFill>
                <a:latin typeface="Consolas" panose="020B0609020204030204" pitchFamily="49" charset="0"/>
                <a:ea typeface="Courier New"/>
                <a:cs typeface="Courier New"/>
                <a:sym typeface="Courier New"/>
              </a:rPr>
              <a:t> </a:t>
            </a:r>
            <a:r>
              <a:rPr lang="en-US" sz="3200" dirty="0">
                <a:latin typeface="Consolas" panose="020B0609020204030204" pitchFamily="49" charset="0"/>
                <a:ea typeface="Courier New"/>
                <a:cs typeface="Courier New"/>
                <a:sym typeface="Courier New"/>
              </a:rPr>
              <a:t>&lt;= 10)</a:t>
            </a:r>
            <a:endParaRPr lang="en-US" sz="3200" dirty="0">
              <a:latin typeface="Consolas" panose="020B0609020204030204" pitchFamily="49" charset="0"/>
              <a:ea typeface="Courier New"/>
              <a:cs typeface="Courier New"/>
            </a:endParaRPr>
          </a:p>
        </p:txBody>
      </p:sp>
      <p:sp>
        <p:nvSpPr>
          <p:cNvPr id="9" name="Rectangle 8"/>
          <p:cNvSpPr/>
          <p:nvPr/>
        </p:nvSpPr>
        <p:spPr>
          <a:xfrm>
            <a:off x="1030341" y="5550952"/>
            <a:ext cx="8773556" cy="584775"/>
          </a:xfrm>
          <a:prstGeom prst="rect">
            <a:avLst/>
          </a:prstGeom>
        </p:spPr>
        <p:txBody>
          <a:bodyPr wrap="none">
            <a:spAutoFit/>
          </a:bodyPr>
          <a:lstStyle/>
          <a:p>
            <a:r>
              <a:rPr lang="en-US" sz="3200" dirty="0" err="1">
                <a:solidFill>
                  <a:schemeClr val="tx1"/>
                </a:solidFill>
                <a:latin typeface="Consolas" panose="020B0609020204030204" pitchFamily="49" charset="0"/>
                <a:ea typeface="Courier New"/>
                <a:cs typeface="Courier New"/>
                <a:sym typeface="Courier New"/>
              </a:rPr>
              <a:t>covid_testing</a:t>
            </a:r>
            <a:r>
              <a:rPr lang="en-US" sz="3200" dirty="0">
                <a:latin typeface="Consolas" panose="020B0609020204030204" pitchFamily="49" charset="0"/>
                <a:ea typeface="Courier New"/>
                <a:cs typeface="Courier New"/>
                <a:sym typeface="Courier New"/>
              </a:rPr>
              <a:t> |&gt; filter(</a:t>
            </a:r>
            <a:r>
              <a:rPr lang="en-US" sz="3200" dirty="0" err="1">
                <a:latin typeface="Consolas" panose="020B0609020204030204" pitchFamily="49" charset="0"/>
                <a:ea typeface="Courier New"/>
                <a:cs typeface="Courier New"/>
                <a:sym typeface="Courier New"/>
              </a:rPr>
              <a:t>pan_day</a:t>
            </a:r>
            <a:r>
              <a:rPr lang="en-US" sz="3200" dirty="0">
                <a:latin typeface="Consolas" panose="020B0609020204030204" pitchFamily="49" charset="0"/>
                <a:ea typeface="Courier New"/>
                <a:cs typeface="Courier New"/>
                <a:sym typeface="Courier New"/>
              </a:rPr>
              <a:t> &lt;= 10)</a:t>
            </a:r>
            <a:endParaRPr lang="en-US" sz="3200" dirty="0">
              <a:latin typeface="Consolas" panose="020B0609020204030204" pitchFamily="49" charset="0"/>
              <a:ea typeface="Courier New"/>
              <a:cs typeface="Courier New"/>
            </a:endParaRPr>
          </a:p>
        </p:txBody>
      </p:sp>
      <p:sp>
        <p:nvSpPr>
          <p:cNvPr id="10"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1" name="Rectangle 10"/>
          <p:cNvSpPr/>
          <p:nvPr/>
        </p:nvSpPr>
        <p:spPr>
          <a:xfrm>
            <a:off x="3376223" y="3163612"/>
            <a:ext cx="636713" cy="584775"/>
          </a:xfrm>
          <a:prstGeom prst="rect">
            <a:avLst/>
          </a:prstGeom>
        </p:spPr>
        <p:txBody>
          <a:bodyPr wrap="none">
            <a:spAutoFit/>
          </a:bodyPr>
          <a:lstStyle/>
          <a:p>
            <a:r>
              <a:rPr lang="en-US" sz="3200" b="1" dirty="0">
                <a:latin typeface="Consolas" panose="020B0609020204030204" pitchFamily="49" charset="0"/>
                <a:ea typeface="Courier New"/>
                <a:cs typeface="Courier New"/>
              </a:rPr>
              <a:t>|&gt;</a:t>
            </a:r>
          </a:p>
        </p:txBody>
      </p:sp>
      <p:sp>
        <p:nvSpPr>
          <p:cNvPr id="12" name="Slide Number Placeholder 11"/>
          <p:cNvSpPr>
            <a:spLocks noGrp="1"/>
          </p:cNvSpPr>
          <p:nvPr>
            <p:ph type="sldNum" idx="12"/>
          </p:nvPr>
        </p:nvSpPr>
        <p:spPr/>
        <p:txBody>
          <a:bodyPr/>
          <a:lstStyle/>
          <a:p>
            <a:fld id="{00000000-1234-1234-1234-123412341234}" type="slidenum">
              <a:rPr lang="en-US" smtClean="0"/>
              <a:pPr/>
              <a:t>13</a:t>
            </a:fld>
            <a:endParaRPr lang="en-US"/>
          </a:p>
        </p:txBody>
      </p:sp>
    </p:spTree>
    <p:extLst>
      <p:ext uri="{BB962C8B-B14F-4D97-AF65-F5344CB8AC3E}">
        <p14:creationId xmlns:p14="http://schemas.microsoft.com/office/powerpoint/2010/main" val="7844284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5705210" cy="777536"/>
          </a:xfrm>
        </p:spPr>
        <p:txBody>
          <a:bodyPr/>
          <a:lstStyle/>
          <a:p>
            <a:r>
              <a:rPr lang="en-US" sz="4800" dirty="0">
                <a:solidFill>
                  <a:srgbClr val="000000"/>
                </a:solidFill>
              </a:rPr>
              <a:t>Data Analysis Steps</a:t>
            </a:r>
          </a:p>
        </p:txBody>
      </p:sp>
      <p:sp>
        <p:nvSpPr>
          <p:cNvPr id="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6" name="Slide Number Placeholder 5"/>
          <p:cNvSpPr>
            <a:spLocks noGrp="1"/>
          </p:cNvSpPr>
          <p:nvPr>
            <p:ph type="sldNum" idx="12"/>
          </p:nvPr>
        </p:nvSpPr>
        <p:spPr/>
        <p:txBody>
          <a:bodyPr/>
          <a:lstStyle/>
          <a:p>
            <a:fld id="{00000000-1234-1234-1234-123412341234}" type="slidenum">
              <a:rPr lang="en-US" smtClean="0"/>
              <a:pPr/>
              <a:t>14</a:t>
            </a:fld>
            <a:endParaRPr lang="en-US"/>
          </a:p>
        </p:txBody>
      </p:sp>
      <p:grpSp>
        <p:nvGrpSpPr>
          <p:cNvPr id="7" name="Group 6"/>
          <p:cNvGrpSpPr/>
          <p:nvPr/>
        </p:nvGrpSpPr>
        <p:grpSpPr>
          <a:xfrm>
            <a:off x="783969" y="2054587"/>
            <a:ext cx="11780141" cy="3622314"/>
            <a:chOff x="549019" y="1483220"/>
            <a:chExt cx="11780141" cy="4206645"/>
          </a:xfrm>
        </p:grpSpPr>
        <p:sp>
          <p:nvSpPr>
            <p:cNvPr id="8" name="Rectangle 7"/>
            <p:cNvSpPr/>
            <p:nvPr/>
          </p:nvSpPr>
          <p:spPr>
            <a:xfrm>
              <a:off x="549019" y="1483220"/>
              <a:ext cx="11018141" cy="4206645"/>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654090" y="1566411"/>
              <a:ext cx="11675070" cy="3477875"/>
            </a:xfrm>
            <a:prstGeom prst="rect">
              <a:avLst/>
            </a:prstGeom>
            <a:noFill/>
          </p:spPr>
          <p:txBody>
            <a:bodyPr wrap="square" rtlCol="0">
              <a:spAutoFit/>
            </a:bodyPr>
            <a:lstStyle/>
            <a:p>
              <a:r>
                <a:rPr lang="en-US" sz="2200" dirty="0">
                  <a:solidFill>
                    <a:srgbClr val="164F86"/>
                  </a:solidFill>
                  <a:latin typeface="Consolas" panose="020B0609020204030204" pitchFamily="49" charset="0"/>
                  <a:ea typeface="Courier New"/>
                  <a:cs typeface="Consolas" panose="020B0609020204030204" pitchFamily="49" charset="0"/>
                  <a:sym typeface="Courier New"/>
                </a:rPr>
                <a:t>day_10 &lt;- arrange(</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select(</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filter(</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fr-FR" sz="2200" dirty="0">
                  <a:solidFill>
                    <a:srgbClr val="164F86"/>
                  </a:solidFill>
                  <a:latin typeface="Consolas" panose="020B0609020204030204" pitchFamily="49" charset="0"/>
                  <a:ea typeface="Courier New"/>
                  <a:cs typeface="Consolas" panose="020B0609020204030204" pitchFamily="49" charset="0"/>
                  <a:sym typeface="Courier New"/>
                </a:rPr>
                <a:t> &lt;= 10</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r>
                <a:rPr lang="fr-FR"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fr-FR"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fr-FR" sz="2200" dirty="0">
                  <a:solidFill>
                    <a:srgbClr val="164F86"/>
                  </a:solidFill>
                  <a:latin typeface="Consolas" panose="020B0609020204030204" pitchFamily="49" charset="0"/>
                  <a:ea typeface="Courier New"/>
                  <a:cs typeface="Consolas" panose="020B0609020204030204" pitchFamily="49" charset="0"/>
                  <a:sym typeface="Courier New"/>
                </a:rPr>
                <a:t>	      ),</a:t>
              </a: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r>
                <a:rPr lang="en-US" sz="2200" dirty="0" err="1">
                  <a:solidFill>
                    <a:srgbClr val="164F86"/>
                  </a:solidFill>
                  <a:latin typeface="Consolas" panose="020B0609020204030204" pitchFamily="49" charset="0"/>
                  <a:ea typeface="Courier New"/>
                  <a:cs typeface="Consolas" panose="020B0609020204030204" pitchFamily="49" charset="0"/>
                  <a:sym typeface="Courier New"/>
                </a:rPr>
                <a:t>clinic_name</a:t>
              </a:r>
              <a:endParaRPr lang="en-US" sz="2200" dirty="0">
                <a:solidFill>
                  <a:srgbClr val="164F86"/>
                </a:solidFill>
                <a:latin typeface="Consolas" panose="020B0609020204030204" pitchFamily="49" charset="0"/>
                <a:ea typeface="Courier New"/>
                <a:cs typeface="Consolas" panose="020B0609020204030204" pitchFamily="49" charset="0"/>
                <a:sym typeface="Courier New"/>
              </a:endParaRPr>
            </a:p>
            <a:p>
              <a:r>
                <a:rPr lang="en-US" sz="2200" dirty="0">
                  <a:solidFill>
                    <a:srgbClr val="164F86"/>
                  </a:solidFill>
                  <a:latin typeface="Consolas" panose="020B0609020204030204" pitchFamily="49" charset="0"/>
                  <a:ea typeface="Courier New"/>
                  <a:cs typeface="Consolas" panose="020B0609020204030204" pitchFamily="49" charset="0"/>
                  <a:sym typeface="Courier New"/>
                </a:rPr>
                <a:t>	    )</a:t>
              </a:r>
            </a:p>
          </p:txBody>
        </p:sp>
      </p:grpSp>
    </p:spTree>
    <p:extLst>
      <p:ext uri="{BB962C8B-B14F-4D97-AF65-F5344CB8AC3E}">
        <p14:creationId xmlns:p14="http://schemas.microsoft.com/office/powerpoint/2010/main" val="10024064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29290" y="507875"/>
            <a:ext cx="5813160" cy="777536"/>
          </a:xfrm>
        </p:spPr>
        <p:txBody>
          <a:bodyPr/>
          <a:lstStyle/>
          <a:p>
            <a:r>
              <a:rPr lang="en-US" sz="4800" dirty="0">
                <a:solidFill>
                  <a:srgbClr val="000000"/>
                </a:solidFill>
              </a:rPr>
              <a:t>Data Analysis Steps</a:t>
            </a:r>
          </a:p>
        </p:txBody>
      </p:sp>
      <p:sp>
        <p:nvSpPr>
          <p:cNvPr id="3" name="Rectangle 2"/>
          <p:cNvSpPr/>
          <p:nvPr/>
        </p:nvSpPr>
        <p:spPr>
          <a:xfrm>
            <a:off x="549019" y="1672405"/>
            <a:ext cx="11018141" cy="3593559"/>
          </a:xfrm>
          <a:prstGeom prst="rect">
            <a:avLst/>
          </a:prstGeom>
          <a:solidFill>
            <a:srgbClr val="F0F2F4"/>
          </a:solidFill>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54090" y="1724066"/>
            <a:ext cx="10782260" cy="3785652"/>
          </a:xfrm>
          <a:prstGeom prst="rect">
            <a:avLst/>
          </a:prstGeom>
          <a:noFill/>
        </p:spPr>
        <p:txBody>
          <a:bodyPr wrap="square" rtlCol="0">
            <a:spAutoFit/>
          </a:bodyPr>
          <a:lstStyle/>
          <a:p>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covid_testing</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filter(</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pan_day</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&lt;= 10)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select(</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 |&gt;   </a:t>
            </a:r>
          </a:p>
          <a:p>
            <a:r>
              <a:rPr lang="en-US" sz="4000" dirty="0">
                <a:solidFill>
                  <a:srgbClr val="164F86"/>
                </a:solidFill>
                <a:latin typeface="Consolas" panose="020B0609020204030204" pitchFamily="49" charset="0"/>
                <a:ea typeface="Courier New"/>
                <a:cs typeface="Consolas" panose="020B0609020204030204" pitchFamily="49" charset="0"/>
                <a:sym typeface="Courier New"/>
              </a:rPr>
              <a:t>	arrange(</a:t>
            </a:r>
            <a:r>
              <a:rPr lang="en-US" sz="4000" dirty="0" err="1">
                <a:solidFill>
                  <a:srgbClr val="164F86"/>
                </a:solidFill>
                <a:latin typeface="Consolas" panose="020B0609020204030204" pitchFamily="49" charset="0"/>
                <a:ea typeface="Courier New"/>
                <a:cs typeface="Consolas" panose="020B0609020204030204" pitchFamily="49" charset="0"/>
                <a:sym typeface="Courier New"/>
              </a:rPr>
              <a:t>clinic_name</a:t>
            </a:r>
            <a:r>
              <a:rPr lang="en-US" sz="4000" dirty="0">
                <a:solidFill>
                  <a:srgbClr val="164F86"/>
                </a:solidFill>
                <a:latin typeface="Consolas" panose="020B0609020204030204" pitchFamily="49" charset="0"/>
                <a:ea typeface="Courier New"/>
                <a:cs typeface="Consolas" panose="020B0609020204030204" pitchFamily="49" charset="0"/>
                <a:sym typeface="Courier New"/>
              </a:rPr>
              <a:t>)</a:t>
            </a: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a:p>
            <a:endParaRPr lang="en-US" sz="4000" dirty="0">
              <a:solidFill>
                <a:srgbClr val="164F86"/>
              </a:solidFill>
              <a:latin typeface="Consolas" panose="020B0609020204030204" pitchFamily="49" charset="0"/>
              <a:ea typeface="Courier New"/>
              <a:cs typeface="Consolas" panose="020B0609020204030204" pitchFamily="49" charset="0"/>
              <a:sym typeface="Courier New"/>
            </a:endParaRPr>
          </a:p>
        </p:txBody>
      </p:sp>
      <p:sp>
        <p:nvSpPr>
          <p:cNvPr id="8"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5" name="Slide Number Placeholder 4"/>
          <p:cNvSpPr>
            <a:spLocks noGrp="1"/>
          </p:cNvSpPr>
          <p:nvPr>
            <p:ph type="sldNum" idx="12"/>
          </p:nvPr>
        </p:nvSpPr>
        <p:spPr/>
        <p:txBody>
          <a:bodyPr/>
          <a:lstStyle/>
          <a:p>
            <a:fld id="{00000000-1234-1234-1234-123412341234}" type="slidenum">
              <a:rPr lang="en-US" smtClean="0"/>
              <a:pPr/>
              <a:t>15</a:t>
            </a:fld>
            <a:endParaRPr lang="en-US"/>
          </a:p>
        </p:txBody>
      </p:sp>
    </p:spTree>
    <p:extLst>
      <p:ext uri="{BB962C8B-B14F-4D97-AF65-F5344CB8AC3E}">
        <p14:creationId xmlns:p14="http://schemas.microsoft.com/office/powerpoint/2010/main" val="2607803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06650" y="625065"/>
            <a:ext cx="6249002" cy="777536"/>
          </a:xfrm>
        </p:spPr>
        <p:txBody>
          <a:bodyPr>
            <a:normAutofit fontScale="90000"/>
          </a:bodyPr>
          <a:lstStyle/>
          <a:p>
            <a:r>
              <a:rPr lang="en-US" dirty="0"/>
              <a:t>Shortcut to type |&gt;</a:t>
            </a:r>
            <a:br>
              <a:rPr lang="en-US" dirty="0"/>
            </a:br>
            <a:endParaRPr lang="en-US" dirty="0"/>
          </a:p>
        </p:txBody>
      </p:sp>
      <p:sp>
        <p:nvSpPr>
          <p:cNvPr id="3"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4" name="Picture 3"/>
          <p:cNvPicPr>
            <a:picLocks noChangeAspect="1"/>
          </p:cNvPicPr>
          <p:nvPr/>
        </p:nvPicPr>
        <p:blipFill>
          <a:blip r:embed="rId4"/>
          <a:stretch>
            <a:fillRect/>
          </a:stretch>
        </p:blipFill>
        <p:spPr>
          <a:xfrm>
            <a:off x="1166648" y="2359572"/>
            <a:ext cx="10457793" cy="2614448"/>
          </a:xfrm>
          <a:prstGeom prst="rect">
            <a:avLst/>
          </a:prstGeom>
        </p:spPr>
      </p:pic>
      <p:sp>
        <p:nvSpPr>
          <p:cNvPr id="5" name="Slide Number Placeholder 4"/>
          <p:cNvSpPr>
            <a:spLocks noGrp="1"/>
          </p:cNvSpPr>
          <p:nvPr>
            <p:ph type="sldNum" idx="12"/>
          </p:nvPr>
        </p:nvSpPr>
        <p:spPr/>
        <p:txBody>
          <a:bodyPr/>
          <a:lstStyle/>
          <a:p>
            <a:fld id="{00000000-1234-1234-1234-123412341234}" type="slidenum">
              <a:rPr lang="en-US" smtClean="0"/>
              <a:pPr/>
              <a:t>16</a:t>
            </a:fld>
            <a:endParaRPr lang="en-US" dirty="0"/>
          </a:p>
        </p:txBody>
      </p:sp>
      <p:sp>
        <p:nvSpPr>
          <p:cNvPr id="6" name="TextBox 5">
            <a:extLst>
              <a:ext uri="{FF2B5EF4-FFF2-40B4-BE49-F238E27FC236}">
                <a16:creationId xmlns:a16="http://schemas.microsoft.com/office/drawing/2014/main" id="{0E16F093-2EFC-06FF-04D3-AAEA6EF0DCF8}"/>
              </a:ext>
            </a:extLst>
          </p:cNvPr>
          <p:cNvSpPr txBox="1"/>
          <p:nvPr/>
        </p:nvSpPr>
        <p:spPr>
          <a:xfrm>
            <a:off x="1051110" y="5684842"/>
            <a:ext cx="8960082" cy="1077218"/>
          </a:xfrm>
          <a:prstGeom prst="rect">
            <a:avLst/>
          </a:prstGeom>
          <a:noFill/>
        </p:spPr>
        <p:txBody>
          <a:bodyPr wrap="square" rtlCol="0">
            <a:spAutoFit/>
          </a:bodyPr>
          <a:lstStyle/>
          <a:p>
            <a:pPr algn="ctr"/>
            <a:r>
              <a:rPr lang="en-US" sz="3200" dirty="0"/>
              <a:t>RStudio needs to be configured to use native pipe |&gt;</a:t>
            </a:r>
          </a:p>
          <a:p>
            <a:pPr algn="ctr"/>
            <a:r>
              <a:rPr lang="en-US" sz="3200" dirty="0"/>
              <a:t>Previous version of pipe: %&gt;%</a:t>
            </a:r>
          </a:p>
        </p:txBody>
      </p:sp>
    </p:spTree>
    <p:extLst>
      <p:ext uri="{BB962C8B-B14F-4D97-AF65-F5344CB8AC3E}">
        <p14:creationId xmlns:p14="http://schemas.microsoft.com/office/powerpoint/2010/main" val="240889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chemeClr val="tx1"/>
                </a:solidFill>
              </a:rPr>
              <a:t>Scene</a:t>
            </a:r>
          </a:p>
        </p:txBody>
      </p:sp>
      <p:sp>
        <p:nvSpPr>
          <p:cNvPr id="3" name="Slide Number Placeholder 2"/>
          <p:cNvSpPr>
            <a:spLocks noGrp="1"/>
          </p:cNvSpPr>
          <p:nvPr>
            <p:ph type="sldNum" idx="12"/>
          </p:nvPr>
        </p:nvSpPr>
        <p:spPr/>
        <p:txBody>
          <a:bodyPr/>
          <a:lstStyle/>
          <a:p>
            <a:fld id="{00000000-1234-1234-1234-123412341234}" type="slidenum">
              <a:rPr lang="en-US" smtClean="0"/>
              <a:pPr/>
              <a:t>17</a:t>
            </a:fld>
            <a:endParaRPr lang="en-US"/>
          </a:p>
        </p:txBody>
      </p:sp>
      <p:pic>
        <p:nvPicPr>
          <p:cNvPr id="1026" name="Picture 2" descr="Doctor looking at watch — Stock Photo © minervastock #11228828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6152" y="1993980"/>
            <a:ext cx="4396148" cy="29350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02023" y="1787505"/>
            <a:ext cx="5545394" cy="3785652"/>
          </a:xfrm>
          <a:prstGeom prst="rect">
            <a:avLst/>
          </a:prstGeom>
          <a:noFill/>
        </p:spPr>
        <p:txBody>
          <a:bodyPr wrap="square" rtlCol="0">
            <a:spAutoFit/>
          </a:bodyPr>
          <a:lstStyle/>
          <a:p>
            <a:r>
              <a:rPr lang="en-US" sz="2400" dirty="0"/>
              <a:t>The PICU would like a word with you because of a recent incident involving a delay in results for a patient who required a AGP</a:t>
            </a:r>
          </a:p>
          <a:p>
            <a:endParaRPr lang="en-US" sz="2400" dirty="0"/>
          </a:p>
          <a:p>
            <a:r>
              <a:rPr lang="en-US" sz="2400" dirty="0"/>
              <a:t>They had to wait over 10 hours before the procedure could begin</a:t>
            </a:r>
          </a:p>
          <a:p>
            <a:endParaRPr lang="en-US" sz="2400" dirty="0"/>
          </a:p>
          <a:p>
            <a:r>
              <a:rPr lang="en-US" sz="2400" dirty="0"/>
              <a:t>You decide to investigate… WITH DATA</a:t>
            </a:r>
          </a:p>
        </p:txBody>
      </p:sp>
    </p:spTree>
    <p:extLst>
      <p:ext uri="{BB962C8B-B14F-4D97-AF65-F5344CB8AC3E}">
        <p14:creationId xmlns:p14="http://schemas.microsoft.com/office/powerpoint/2010/main" val="13814390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E7BC6-F7FC-2148-8889-EB7CC83197EE}"/>
              </a:ext>
            </a:extLst>
          </p:cNvPr>
          <p:cNvSpPr>
            <a:spLocks noGrp="1"/>
          </p:cNvSpPr>
          <p:nvPr>
            <p:ph type="title"/>
          </p:nvPr>
        </p:nvSpPr>
        <p:spPr/>
        <p:txBody>
          <a:bodyPr/>
          <a:lstStyle/>
          <a:p>
            <a:r>
              <a:rPr lang="en-US" dirty="0"/>
              <a:t>Your Turn 2</a:t>
            </a:r>
          </a:p>
        </p:txBody>
      </p:sp>
      <p:sp>
        <p:nvSpPr>
          <p:cNvPr id="3" name="Text Placeholder 2">
            <a:extLst>
              <a:ext uri="{FF2B5EF4-FFF2-40B4-BE49-F238E27FC236}">
                <a16:creationId xmlns:a16="http://schemas.microsoft.com/office/drawing/2014/main" id="{41AC2080-78BC-204E-ACBC-6D0C0B1FCD4C}"/>
              </a:ext>
            </a:extLst>
          </p:cNvPr>
          <p:cNvSpPr>
            <a:spLocks noGrp="1"/>
          </p:cNvSpPr>
          <p:nvPr>
            <p:ph type="body" sz="quarter" idx="13"/>
          </p:nvPr>
        </p:nvSpPr>
        <p:spPr>
          <a:xfrm>
            <a:off x="1024127" y="2238375"/>
            <a:ext cx="9720071" cy="3760643"/>
          </a:xfrm>
        </p:spPr>
        <p:txBody>
          <a:bodyPr>
            <a:normAutofit fontScale="55000" lnSpcReduction="20000"/>
          </a:bodyPr>
          <a:lstStyle/>
          <a:p>
            <a:pPr marL="6803" marR="2721"/>
            <a:r>
              <a:rPr lang="en-US" sz="5800" dirty="0">
                <a:latin typeface="Calibri" panose="020F0502020204030204" pitchFamily="34" charset="0"/>
                <a:ea typeface="Calibri"/>
                <a:cs typeface="Consolas" panose="020B0609020204030204" pitchFamily="49" charset="0"/>
                <a:sym typeface="Calibri"/>
              </a:rPr>
              <a:t>Use |&gt; to write a sequence of three functions that:</a:t>
            </a:r>
          </a:p>
          <a:p>
            <a:pPr marL="6803" marR="2721"/>
            <a:endParaRPr lang="en-US" sz="5800" dirty="0">
              <a:latin typeface="Consolas" panose="020B0609020204030204" pitchFamily="49" charset="0"/>
              <a:ea typeface="Calibri"/>
              <a:cs typeface="Consolas" panose="020B0609020204030204" pitchFamily="49" charset="0"/>
              <a:sym typeface="Calibri"/>
            </a:endParaRPr>
          </a:p>
          <a:p>
            <a:pPr marL="6803" marR="2721"/>
            <a:r>
              <a:rPr lang="en-US" sz="5800" dirty="0">
                <a:latin typeface="Calibri"/>
                <a:ea typeface="Calibri"/>
                <a:cs typeface="Calibri"/>
                <a:sym typeface="Calibri"/>
              </a:rPr>
              <a:t>1. Filters to tests from the clinic (</a:t>
            </a:r>
            <a:r>
              <a:rPr lang="en-US" sz="5800" b="1" dirty="0" err="1">
                <a:latin typeface="Consolas" panose="020B0609020204030204" pitchFamily="49" charset="0"/>
                <a:ea typeface="Calibri"/>
                <a:cs typeface="Calibri"/>
                <a:sym typeface="Calibri"/>
              </a:rPr>
              <a:t>clinic_name</a:t>
            </a:r>
            <a:r>
              <a:rPr lang="en-US" sz="5800" dirty="0">
                <a:latin typeface="Calibri"/>
                <a:ea typeface="Calibri"/>
                <a:cs typeface="Calibri"/>
                <a:sym typeface="Calibri"/>
              </a:rPr>
              <a:t>) of "</a:t>
            </a:r>
            <a:r>
              <a:rPr lang="en-US" sz="5800" dirty="0" err="1">
                <a:latin typeface="Calibri"/>
                <a:ea typeface="Calibri"/>
                <a:cs typeface="Calibri"/>
                <a:sym typeface="Calibri"/>
              </a:rPr>
              <a:t>picu</a:t>
            </a:r>
            <a:r>
              <a:rPr lang="en-US" sz="5800" dirty="0">
                <a:latin typeface="Calibri"/>
                <a:ea typeface="Calibri"/>
                <a:cs typeface="Calibri"/>
                <a:sym typeface="Calibri"/>
              </a:rPr>
              <a:t>"</a:t>
            </a:r>
          </a:p>
          <a:p>
            <a:pPr marL="6803" marR="2721"/>
            <a:r>
              <a:rPr lang="en-US" sz="5800" dirty="0">
                <a:latin typeface="Calibri"/>
                <a:ea typeface="Calibri"/>
                <a:cs typeface="Calibri"/>
                <a:sym typeface="Calibri"/>
              </a:rPr>
              <a:t>2. Selects the column with the receive to verify turnaround time (</a:t>
            </a:r>
            <a:r>
              <a:rPr lang="en-US" sz="5800" b="1" dirty="0" err="1">
                <a:latin typeface="Consolas" panose="020B0609020204030204" pitchFamily="49" charset="0"/>
                <a:ea typeface="Calibri"/>
                <a:cs typeface="Calibri"/>
                <a:sym typeface="Calibri"/>
              </a:rPr>
              <a:t>rec_ver_tat</a:t>
            </a:r>
            <a:r>
              <a:rPr lang="en-US" sz="5800" dirty="0">
                <a:latin typeface="Calibri"/>
                <a:ea typeface="Calibri"/>
                <a:cs typeface="Calibri"/>
                <a:sym typeface="Calibri"/>
              </a:rPr>
              <a:t>)</a:t>
            </a:r>
            <a:r>
              <a:rPr lang="en-US" sz="5800" b="1" dirty="0">
                <a:latin typeface="Calibri"/>
                <a:ea typeface="Calibri"/>
                <a:cs typeface="Calibri"/>
                <a:sym typeface="Calibri"/>
              </a:rPr>
              <a:t> </a:t>
            </a:r>
            <a:r>
              <a:rPr lang="en-US" sz="5800" dirty="0">
                <a:latin typeface="Calibri"/>
                <a:ea typeface="Calibri"/>
                <a:cs typeface="Calibri"/>
                <a:sym typeface="Calibri"/>
              </a:rPr>
              <a:t>as well as the day from start of the pandemic (</a:t>
            </a:r>
            <a:r>
              <a:rPr lang="en-US" sz="5800" b="1" dirty="0" err="1">
                <a:latin typeface="Consolas" panose="020B0609020204030204" pitchFamily="49" charset="0"/>
                <a:ea typeface="Calibri"/>
                <a:cs typeface="Calibri"/>
                <a:sym typeface="Calibri"/>
              </a:rPr>
              <a:t>pan_day</a:t>
            </a:r>
            <a:r>
              <a:rPr lang="en-US" sz="5800" dirty="0">
                <a:latin typeface="Calibri"/>
                <a:ea typeface="Calibri"/>
                <a:cs typeface="Calibri"/>
                <a:sym typeface="Calibri"/>
              </a:rPr>
              <a:t>)</a:t>
            </a:r>
          </a:p>
          <a:p>
            <a:pPr marL="6803" marR="2721"/>
            <a:r>
              <a:rPr lang="en-US" sz="5800" dirty="0">
                <a:latin typeface="Calibri"/>
                <a:ea typeface="Calibri"/>
                <a:cs typeface="Calibri"/>
                <a:sym typeface="Calibri"/>
              </a:rPr>
              <a:t>3. Arrange the `</a:t>
            </a:r>
            <a:r>
              <a:rPr lang="en-US" sz="5800" b="1" dirty="0">
                <a:latin typeface="Calibri"/>
                <a:ea typeface="Calibri"/>
                <a:cs typeface="Calibri"/>
                <a:sym typeface="Calibri"/>
              </a:rPr>
              <a:t> </a:t>
            </a:r>
            <a:r>
              <a:rPr lang="en-US" sz="5800" b="1" dirty="0" err="1">
                <a:latin typeface="Consolas" panose="020B0609020204030204" pitchFamily="49" charset="0"/>
                <a:ea typeface="Calibri"/>
                <a:cs typeface="Calibri"/>
                <a:sym typeface="Calibri"/>
              </a:rPr>
              <a:t>pan_day</a:t>
            </a:r>
            <a:r>
              <a:rPr lang="en-US" sz="5800" b="1" dirty="0">
                <a:latin typeface="Calibri"/>
                <a:ea typeface="Calibri"/>
                <a:cs typeface="Calibri"/>
                <a:sym typeface="Calibri"/>
              </a:rPr>
              <a:t> ` </a:t>
            </a:r>
            <a:r>
              <a:rPr lang="en-US" sz="5800" dirty="0">
                <a:latin typeface="Calibri"/>
                <a:ea typeface="Calibri"/>
                <a:cs typeface="Calibri"/>
                <a:sym typeface="Calibri"/>
              </a:rPr>
              <a:t>from highest to lowest</a:t>
            </a:r>
          </a:p>
          <a:p>
            <a:pPr marL="6803" marR="2721"/>
            <a:endParaRPr lang="en-US" dirty="0">
              <a:latin typeface="Calibri"/>
              <a:ea typeface="Calibri"/>
              <a:cs typeface="Calibri"/>
              <a:sym typeface="Calibri"/>
            </a:endParaRPr>
          </a:p>
          <a:p>
            <a:pPr marL="6803" marR="2721"/>
            <a:endParaRPr lang="en-US" dirty="0">
              <a:latin typeface="Calibri"/>
              <a:ea typeface="Calibri"/>
              <a:cs typeface="Calibri"/>
              <a:sym typeface="Calibri"/>
            </a:endParaRPr>
          </a:p>
          <a:p>
            <a:pPr marL="6803" marR="2721"/>
            <a:endParaRPr lang="en-US" dirty="0">
              <a:latin typeface="Calibri"/>
              <a:ea typeface="Calibri"/>
              <a:cs typeface="Calibri"/>
              <a:sym typeface="Calibri"/>
            </a:endParaRPr>
          </a:p>
          <a:p>
            <a:endParaRPr lang="en-US" dirty="0"/>
          </a:p>
        </p:txBody>
      </p:sp>
      <p:sp>
        <p:nvSpPr>
          <p:cNvPr id="4" name="TextBox 3">
            <a:extLst>
              <a:ext uri="{FF2B5EF4-FFF2-40B4-BE49-F238E27FC236}">
                <a16:creationId xmlns:a16="http://schemas.microsoft.com/office/drawing/2014/main" id="{DFB4F81C-9542-2548-ACD5-BBD4C348B305}"/>
              </a:ext>
            </a:extLst>
          </p:cNvPr>
          <p:cNvSpPr txBox="1"/>
          <p:nvPr/>
        </p:nvSpPr>
        <p:spPr>
          <a:xfrm>
            <a:off x="1024127" y="5708073"/>
            <a:ext cx="8618638" cy="1569660"/>
          </a:xfrm>
          <a:prstGeom prst="rect">
            <a:avLst/>
          </a:prstGeom>
          <a:noFill/>
        </p:spPr>
        <p:txBody>
          <a:bodyPr wrap="square" rtlCol="0">
            <a:spAutoFit/>
          </a:bodyPr>
          <a:lstStyle/>
          <a:p>
            <a:r>
              <a:rPr lang="en-US" sz="3200" dirty="0">
                <a:solidFill>
                  <a:schemeClr val="accent4">
                    <a:lumMod val="75000"/>
                  </a:schemeClr>
                </a:solidFill>
                <a:latin typeface="Calibri"/>
                <a:ea typeface="Calibri"/>
                <a:cs typeface="Calibri"/>
                <a:sym typeface="Calibri"/>
              </a:rPr>
              <a:t>Using &lt;-, assign the result to a new variable, call it whatever you want.</a:t>
            </a:r>
          </a:p>
          <a:p>
            <a:endParaRPr lang="en-US" sz="3200" dirty="0">
              <a:solidFill>
                <a:schemeClr val="accent4">
                  <a:lumMod val="75000"/>
                </a:schemeClr>
              </a:solidFill>
            </a:endParaRPr>
          </a:p>
        </p:txBody>
      </p:sp>
    </p:spTree>
    <p:extLst>
      <p:ext uri="{BB962C8B-B14F-4D97-AF65-F5344CB8AC3E}">
        <p14:creationId xmlns:p14="http://schemas.microsoft.com/office/powerpoint/2010/main" val="14290188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743741" y="245005"/>
            <a:ext cx="4704518"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Isolating data</a:t>
            </a:r>
            <a:endParaRPr sz="5400" dirty="0"/>
          </a:p>
        </p:txBody>
      </p:sp>
      <p:graphicFrame>
        <p:nvGraphicFramePr>
          <p:cNvPr id="147" name="Google Shape;147;p18"/>
          <p:cNvGraphicFramePr/>
          <p:nvPr/>
        </p:nvGraphicFramePr>
        <p:xfrm>
          <a:off x="1150478" y="1730364"/>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48" name="Google Shape;148;p18"/>
          <p:cNvGraphicFramePr/>
          <p:nvPr/>
        </p:nvGraphicFramePr>
        <p:xfrm>
          <a:off x="2795045" y="1758052"/>
          <a:ext cx="603200" cy="968156"/>
        </p:xfrm>
        <a:graphic>
          <a:graphicData uri="http://schemas.openxmlformats.org/drawingml/2006/table">
            <a:tbl>
              <a:tblPr firstRow="1" bandRow="1">
                <a:noFill/>
              </a:tblPr>
              <a:tblGrid>
                <a:gridCol w="296502">
                  <a:extLst>
                    <a:ext uri="{9D8B030D-6E8A-4147-A177-3AD203B41FA5}">
                      <a16:colId xmlns:a16="http://schemas.microsoft.com/office/drawing/2014/main" val="20000"/>
                    </a:ext>
                  </a:extLst>
                </a:gridCol>
                <a:gridCol w="306698">
                  <a:extLst>
                    <a:ext uri="{9D8B030D-6E8A-4147-A177-3AD203B41FA5}">
                      <a16:colId xmlns:a16="http://schemas.microsoft.com/office/drawing/2014/main" val="20001"/>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365C0"/>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AD6"/>
                    </a:solidFill>
                  </a:tcPr>
                </a:tc>
                <a:extLst>
                  <a:ext uri="{0D108BD9-81ED-4DB2-BD59-A6C34878D82A}">
                    <a16:rowId xmlns:a16="http://schemas.microsoft.com/office/drawing/2014/main" val="10006"/>
                  </a:ext>
                </a:extLst>
              </a:tr>
            </a:tbl>
          </a:graphicData>
        </a:graphic>
      </p:graphicFrame>
      <p:graphicFrame>
        <p:nvGraphicFramePr>
          <p:cNvPr id="150" name="Google Shape;150;p18"/>
          <p:cNvGraphicFramePr/>
          <p:nvPr/>
        </p:nvGraphicFramePr>
        <p:xfrm>
          <a:off x="2770556"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6"/>
                  </a:ext>
                </a:extLst>
              </a:tr>
            </a:tbl>
          </a:graphicData>
        </a:graphic>
      </p:graphicFrame>
      <p:graphicFrame>
        <p:nvGraphicFramePr>
          <p:cNvPr id="151" name="Google Shape;151;p18"/>
          <p:cNvGraphicFramePr/>
          <p:nvPr/>
        </p:nvGraphicFramePr>
        <p:xfrm>
          <a:off x="1150478" y="4118015"/>
          <a:ext cx="1046024" cy="947968"/>
        </p:xfrm>
        <a:graphic>
          <a:graphicData uri="http://schemas.openxmlformats.org/drawingml/2006/table">
            <a:tbl>
              <a:tblPr firstRow="1" bandRow="1">
                <a:noFill/>
              </a:tblPr>
              <a:tblGrid>
                <a:gridCol w="261506">
                  <a:extLst>
                    <a:ext uri="{9D8B030D-6E8A-4147-A177-3AD203B41FA5}">
                      <a16:colId xmlns:a16="http://schemas.microsoft.com/office/drawing/2014/main" val="20000"/>
                    </a:ext>
                  </a:extLst>
                </a:gridCol>
                <a:gridCol w="261506">
                  <a:extLst>
                    <a:ext uri="{9D8B030D-6E8A-4147-A177-3AD203B41FA5}">
                      <a16:colId xmlns:a16="http://schemas.microsoft.com/office/drawing/2014/main" val="20001"/>
                    </a:ext>
                  </a:extLst>
                </a:gridCol>
                <a:gridCol w="261506">
                  <a:extLst>
                    <a:ext uri="{9D8B030D-6E8A-4147-A177-3AD203B41FA5}">
                      <a16:colId xmlns:a16="http://schemas.microsoft.com/office/drawing/2014/main" val="20002"/>
                    </a:ext>
                  </a:extLst>
                </a:gridCol>
                <a:gridCol w="261506">
                  <a:extLst>
                    <a:ext uri="{9D8B030D-6E8A-4147-A177-3AD203B41FA5}">
                      <a16:colId xmlns:a16="http://schemas.microsoft.com/office/drawing/2014/main" val="20003"/>
                    </a:ext>
                  </a:extLst>
                </a:gridCol>
              </a:tblGrid>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004100"/>
                    </a:solidFill>
                  </a:tcPr>
                </a:tc>
                <a:extLst>
                  <a:ext uri="{0D108BD9-81ED-4DB2-BD59-A6C34878D82A}">
                    <a16:rowId xmlns:a16="http://schemas.microsoft.com/office/drawing/2014/main" val="10001"/>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2"/>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407742"/>
                    </a:solidFill>
                  </a:tcPr>
                </a:tc>
                <a:extLst>
                  <a:ext uri="{0D108BD9-81ED-4DB2-BD59-A6C34878D82A}">
                    <a16:rowId xmlns:a16="http://schemas.microsoft.com/office/drawing/2014/main" val="10003"/>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4FDD5"/>
                    </a:solidFill>
                  </a:tcPr>
                </a:tc>
                <a:extLst>
                  <a:ext uri="{0D108BD9-81ED-4DB2-BD59-A6C34878D82A}">
                    <a16:rowId xmlns:a16="http://schemas.microsoft.com/office/drawing/2014/main" val="10004"/>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8A779"/>
                    </a:solidFill>
                  </a:tcPr>
                </a:tc>
                <a:extLst>
                  <a:ext uri="{0D108BD9-81ED-4DB2-BD59-A6C34878D82A}">
                    <a16:rowId xmlns:a16="http://schemas.microsoft.com/office/drawing/2014/main" val="10005"/>
                  </a:ext>
                </a:extLst>
              </a:tr>
              <a:tr h="135424">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A8D4A9"/>
                    </a:solidFill>
                  </a:tcPr>
                </a:tc>
                <a:extLst>
                  <a:ext uri="{0D108BD9-81ED-4DB2-BD59-A6C34878D82A}">
                    <a16:rowId xmlns:a16="http://schemas.microsoft.com/office/drawing/2014/main" val="10006"/>
                  </a:ext>
                </a:extLst>
              </a:tr>
            </a:tbl>
          </a:graphicData>
        </a:graphic>
      </p:graphicFrame>
      <p:sp>
        <p:nvSpPr>
          <p:cNvPr id="152" name="Google Shape;152;p18"/>
          <p:cNvSpPr/>
          <p:nvPr/>
        </p:nvSpPr>
        <p:spPr>
          <a:xfrm>
            <a:off x="2332431" y="4224017"/>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3" name="Google Shape;153;p18"/>
          <p:cNvSpPr txBox="1"/>
          <p:nvPr/>
        </p:nvSpPr>
        <p:spPr>
          <a:xfrm>
            <a:off x="4187608" y="1789222"/>
            <a:ext cx="7111013" cy="2307696"/>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Extract variables with </a:t>
            </a:r>
            <a:r>
              <a:rPr lang="en-US" sz="4000" b="1" dirty="0">
                <a:solidFill>
                  <a:srgbClr val="0365C0"/>
                </a:solidFill>
                <a:latin typeface="Trebuchet MS"/>
                <a:ea typeface="Trebuchet MS"/>
                <a:cs typeface="Trebuchet MS"/>
                <a:sym typeface="Trebuchet MS"/>
              </a:rPr>
              <a:t>select()</a:t>
            </a:r>
            <a:endParaRPr sz="4000" dirty="0">
              <a:latin typeface="Trebuchet MS"/>
              <a:ea typeface="Trebuchet MS"/>
              <a:cs typeface="Trebuchet MS"/>
              <a:sym typeface="Trebuchet MS"/>
            </a:endParaRPr>
          </a:p>
          <a:p>
            <a:pPr>
              <a:spcBef>
                <a:spcPts val="16"/>
              </a:spcBef>
            </a:pPr>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Extract rows with </a:t>
            </a:r>
            <a:r>
              <a:rPr lang="en-US" sz="4000" b="1" dirty="0">
                <a:solidFill>
                  <a:srgbClr val="0365C0"/>
                </a:solidFill>
                <a:latin typeface="Trebuchet MS"/>
                <a:ea typeface="Trebuchet MS"/>
                <a:cs typeface="Trebuchet MS"/>
                <a:sym typeface="Trebuchet MS"/>
              </a:rPr>
              <a:t>filter()</a:t>
            </a:r>
            <a:endParaRPr sz="4000" dirty="0">
              <a:latin typeface="Trebuchet MS"/>
              <a:ea typeface="Trebuchet MS"/>
              <a:cs typeface="Trebuchet MS"/>
              <a:sym typeface="Trebuchet MS"/>
            </a:endParaRPr>
          </a:p>
          <a:p>
            <a:endParaRPr sz="4000" dirty="0">
              <a:latin typeface="Times New Roman"/>
              <a:ea typeface="Times New Roman"/>
              <a:cs typeface="Times New Roman"/>
              <a:sym typeface="Times New Roman"/>
            </a:endParaRPr>
          </a:p>
          <a:p>
            <a:pPr marL="6803"/>
            <a:r>
              <a:rPr lang="en-US" sz="4000" dirty="0">
                <a:latin typeface="Calibri"/>
                <a:ea typeface="Calibri"/>
                <a:cs typeface="Calibri"/>
                <a:sym typeface="Calibri"/>
              </a:rPr>
              <a:t>Arrange rows, with </a:t>
            </a:r>
            <a:r>
              <a:rPr lang="en-US" sz="4000" b="1" dirty="0">
                <a:solidFill>
                  <a:srgbClr val="0365C0"/>
                </a:solidFill>
                <a:latin typeface="Trebuchet MS"/>
                <a:ea typeface="Trebuchet MS"/>
                <a:cs typeface="Trebuchet MS"/>
                <a:sym typeface="Trebuchet MS"/>
              </a:rPr>
              <a:t>arrange()</a:t>
            </a:r>
            <a:r>
              <a:rPr lang="en-US" sz="4000" dirty="0">
                <a:latin typeface="Calibri"/>
                <a:ea typeface="Calibri"/>
                <a:cs typeface="Calibri"/>
                <a:sym typeface="Calibri"/>
              </a:rPr>
              <a:t>.</a:t>
            </a:r>
            <a:endParaRPr sz="4000" dirty="0">
              <a:latin typeface="Calibri"/>
              <a:ea typeface="Calibri"/>
              <a:cs typeface="Calibri"/>
              <a:sym typeface="Calibri"/>
            </a:endParaRPr>
          </a:p>
        </p:txBody>
      </p:sp>
      <p:graphicFrame>
        <p:nvGraphicFramePr>
          <p:cNvPr id="154" name="Google Shape;154;p18"/>
          <p:cNvGraphicFramePr/>
          <p:nvPr/>
        </p:nvGraphicFramePr>
        <p:xfrm>
          <a:off x="1150479" y="2927483"/>
          <a:ext cx="1046024" cy="968156"/>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1"/>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2"/>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3"/>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4"/>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5"/>
                  </a:ext>
                </a:extLst>
              </a:tr>
              <a:tr h="138308">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D0D1D2"/>
                    </a:solidFill>
                  </a:tcPr>
                </a:tc>
                <a:extLst>
                  <a:ext uri="{0D108BD9-81ED-4DB2-BD59-A6C34878D82A}">
                    <a16:rowId xmlns:a16="http://schemas.microsoft.com/office/drawing/2014/main" val="10006"/>
                  </a:ext>
                </a:extLst>
              </a:tr>
            </a:tbl>
          </a:graphicData>
        </a:graphic>
      </p:graphicFrame>
      <p:graphicFrame>
        <p:nvGraphicFramePr>
          <p:cNvPr id="156" name="Google Shape;156;p18"/>
          <p:cNvGraphicFramePr/>
          <p:nvPr/>
        </p:nvGraphicFramePr>
        <p:xfrm>
          <a:off x="2773115" y="2927483"/>
          <a:ext cx="1046024" cy="402120"/>
        </p:xfrm>
        <a:graphic>
          <a:graphicData uri="http://schemas.openxmlformats.org/drawingml/2006/table">
            <a:tbl>
              <a:tblPr firstRow="1" bandRow="1">
                <a:noFill/>
              </a:tblPr>
              <a:tblGrid>
                <a:gridCol w="209210">
                  <a:extLst>
                    <a:ext uri="{9D8B030D-6E8A-4147-A177-3AD203B41FA5}">
                      <a16:colId xmlns:a16="http://schemas.microsoft.com/office/drawing/2014/main" val="20000"/>
                    </a:ext>
                  </a:extLst>
                </a:gridCol>
                <a:gridCol w="197908">
                  <a:extLst>
                    <a:ext uri="{9D8B030D-6E8A-4147-A177-3AD203B41FA5}">
                      <a16:colId xmlns:a16="http://schemas.microsoft.com/office/drawing/2014/main" val="20001"/>
                    </a:ext>
                  </a:extLst>
                </a:gridCol>
                <a:gridCol w="286473">
                  <a:extLst>
                    <a:ext uri="{9D8B030D-6E8A-4147-A177-3AD203B41FA5}">
                      <a16:colId xmlns:a16="http://schemas.microsoft.com/office/drawing/2014/main" val="20002"/>
                    </a:ext>
                  </a:extLst>
                </a:gridCol>
                <a:gridCol w="352433">
                  <a:extLst>
                    <a:ext uri="{9D8B030D-6E8A-4147-A177-3AD203B41FA5}">
                      <a16:colId xmlns:a16="http://schemas.microsoft.com/office/drawing/2014/main" val="20003"/>
                    </a:ext>
                  </a:extLst>
                </a:gridCol>
              </a:tblGrid>
              <a:tr h="134040">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767C85"/>
                    </a:solidFill>
                  </a:tcPr>
                </a:tc>
                <a:extLst>
                  <a:ext uri="{0D108BD9-81ED-4DB2-BD59-A6C34878D82A}">
                    <a16:rowId xmlns:a16="http://schemas.microsoft.com/office/drawing/2014/main" val="10000"/>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1"/>
                  </a:ext>
                </a:extLst>
              </a:tr>
              <a:tr h="134040">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tc>
                  <a:txBody>
                    <a:bodyPr/>
                    <a:lstStyle/>
                    <a:p>
                      <a:pPr marL="0" marR="0" lvl="0" indent="0" algn="l" rtl="0">
                        <a:lnSpc>
                          <a:spcPct val="100000"/>
                        </a:lnSpc>
                        <a:spcBef>
                          <a:spcPts val="0"/>
                        </a:spcBef>
                        <a:spcAft>
                          <a:spcPts val="0"/>
                        </a:spcAft>
                        <a:buNone/>
                      </a:pPr>
                      <a:endParaRPr sz="300" u="none" strike="noStrike" cap="none" dirty="0">
                        <a:latin typeface="Times New Roman"/>
                        <a:ea typeface="Times New Roman"/>
                        <a:cs typeface="Times New Roman"/>
                        <a:sym typeface="Times New Roman"/>
                      </a:endParaRPr>
                    </a:p>
                  </a:txBody>
                  <a:tcPr marL="0" marR="0" marT="0" marB="0">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92B573"/>
                    </a:solidFill>
                  </a:tcPr>
                </a:tc>
                <a:extLst>
                  <a:ext uri="{0D108BD9-81ED-4DB2-BD59-A6C34878D82A}">
                    <a16:rowId xmlns:a16="http://schemas.microsoft.com/office/drawing/2014/main" val="10002"/>
                  </a:ext>
                </a:extLst>
              </a:tr>
            </a:tbl>
          </a:graphicData>
        </a:graphic>
      </p:graphicFrame>
      <p:sp>
        <p:nvSpPr>
          <p:cNvPr id="14"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16" name="Google Shape;152;p18"/>
          <p:cNvSpPr/>
          <p:nvPr/>
        </p:nvSpPr>
        <p:spPr>
          <a:xfrm>
            <a:off x="2321466" y="3022869"/>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52;p18"/>
          <p:cNvSpPr/>
          <p:nvPr/>
        </p:nvSpPr>
        <p:spPr>
          <a:xfrm>
            <a:off x="2332431" y="2108768"/>
            <a:ext cx="326685" cy="211347"/>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p:cNvSpPr>
            <a:spLocks noGrp="1"/>
          </p:cNvSpPr>
          <p:nvPr>
            <p:ph type="sldNum" idx="12"/>
          </p:nvPr>
        </p:nvSpPr>
        <p:spPr/>
        <p:txBody>
          <a:bodyPr/>
          <a:lstStyle/>
          <a:p>
            <a:fld id="{00000000-1234-1234-1234-123412341234}" type="slidenum">
              <a:rPr lang="en-US" smtClean="0"/>
              <a:pPr/>
              <a:t>19</a:t>
            </a:fld>
            <a:endParaRPr lang="en-US"/>
          </a:p>
        </p:txBody>
      </p:sp>
    </p:spTree>
    <p:extLst>
      <p:ext uri="{BB962C8B-B14F-4D97-AF65-F5344CB8AC3E}">
        <p14:creationId xmlns:p14="http://schemas.microsoft.com/office/powerpoint/2010/main" val="3589539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0000000-1234-1234-1234-123412341234}" type="slidenum">
              <a:rPr lang="en-US" smtClean="0"/>
              <a:pPr/>
              <a:t>2</a:t>
            </a:fld>
            <a:endParaRPr lang="en-US" dirty="0"/>
          </a:p>
        </p:txBody>
      </p:sp>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a:t>
            </a:r>
          </a:p>
          <a:p>
            <a:pPr marL="514350" indent="-514350">
              <a:buAutoNum type="arabicPeriod"/>
            </a:pPr>
            <a:r>
              <a:rPr lang="en-US" sz="3200" dirty="0"/>
              <a:t>Learn how to use dplyr to transform data frames</a:t>
            </a:r>
          </a:p>
          <a:p>
            <a:pPr marL="514350" indent="-514350">
              <a:buAutoNum type="arabicPeriod"/>
            </a:pPr>
            <a:r>
              <a:rPr lang="en-US" sz="3200" dirty="0"/>
              <a:t>Appreciate the role of piping in facilitating data transformation</a:t>
            </a:r>
          </a:p>
          <a:p>
            <a:pPr marL="514350" indent="-514350">
              <a:buAutoNum type="arabicPeriod"/>
            </a:pPr>
            <a:endParaRPr lang="en-US" sz="3200" dirty="0"/>
          </a:p>
          <a:p>
            <a:r>
              <a:rPr lang="en-US" sz="3200" dirty="0"/>
              <a:t>Objectives</a:t>
            </a:r>
          </a:p>
          <a:p>
            <a:pPr marL="514350" indent="-514350">
              <a:buAutoNum type="arabicPeriod"/>
            </a:pPr>
            <a:r>
              <a:rPr lang="en-US" sz="3200" dirty="0"/>
              <a:t>List the major forms of data transformation implemented in dplyr</a:t>
            </a:r>
          </a:p>
          <a:p>
            <a:pPr marL="514350" indent="-514350">
              <a:buAutoNum type="arabicPeriod"/>
            </a:pPr>
            <a:r>
              <a:rPr lang="en-US" sz="3200" dirty="0"/>
              <a:t>Use the pipe operator to pass the output of one function as an input to the next function</a:t>
            </a:r>
          </a:p>
          <a:p>
            <a:pPr marL="514350" indent="-514350">
              <a:buAutoNum type="arabicPeriod"/>
            </a:pPr>
            <a:r>
              <a:rPr lang="en-US" sz="3200" dirty="0"/>
              <a:t>Create new calculated columns not found in the original data frame</a:t>
            </a:r>
          </a:p>
        </p:txBody>
      </p:sp>
    </p:spTree>
    <p:extLst>
      <p:ext uri="{BB962C8B-B14F-4D97-AF65-F5344CB8AC3E}">
        <p14:creationId xmlns:p14="http://schemas.microsoft.com/office/powerpoint/2010/main" val="31836935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Creating New Columns</a:t>
            </a:r>
          </a:p>
        </p:txBody>
      </p:sp>
    </p:spTree>
    <p:extLst>
      <p:ext uri="{BB962C8B-B14F-4D97-AF65-F5344CB8AC3E}">
        <p14:creationId xmlns:p14="http://schemas.microsoft.com/office/powerpoint/2010/main" val="31103334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3"/>
          <p:cNvSpPr/>
          <p:nvPr/>
        </p:nvSpPr>
        <p:spPr>
          <a:xfrm>
            <a:off x="1" y="0"/>
            <a:ext cx="12191999" cy="6857518"/>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85" name="Google Shape;85;p13"/>
          <p:cNvSpPr txBox="1">
            <a:spLocks noGrp="1"/>
          </p:cNvSpPr>
          <p:nvPr>
            <p:ph type="title"/>
          </p:nvPr>
        </p:nvSpPr>
        <p:spPr>
          <a:xfrm>
            <a:off x="1843449" y="2053248"/>
            <a:ext cx="8505101" cy="2751022"/>
          </a:xfrm>
          <a:prstGeom prst="rect">
            <a:avLst/>
          </a:prstGeom>
          <a:noFill/>
          <a:ln>
            <a:noFill/>
          </a:ln>
        </p:spPr>
        <p:txBody>
          <a:bodyPr spcFirstLastPara="1" wrap="square" lIns="0" tIns="9522" rIns="0" bIns="0" anchor="t" anchorCtr="0">
            <a:noAutofit/>
          </a:bodyPr>
          <a:lstStyle/>
          <a:p>
            <a:pPr marL="6803" algn="ctr"/>
            <a:r>
              <a:rPr lang="en-US" sz="6000" b="1" dirty="0">
                <a:solidFill>
                  <a:srgbClr val="F3F3F3"/>
                </a:solidFill>
                <a:latin typeface="Arial"/>
                <a:ea typeface="Arial"/>
                <a:cs typeface="Arial"/>
                <a:sym typeface="Arial"/>
              </a:rPr>
              <a:t>What is the mean and median collect to verify turnaround time by clinic?</a:t>
            </a:r>
            <a:endParaRPr sz="6000" dirty="0">
              <a:latin typeface="Arial"/>
              <a:ea typeface="Arial"/>
              <a:cs typeface="Arial"/>
              <a:sym typeface="Arial"/>
            </a:endParaRPr>
          </a:p>
        </p:txBody>
      </p:sp>
      <p:sp>
        <p:nvSpPr>
          <p:cNvPr id="2" name="Slide Number Placeholder 1"/>
          <p:cNvSpPr>
            <a:spLocks noGrp="1"/>
          </p:cNvSpPr>
          <p:nvPr>
            <p:ph type="sldNum" idx="12"/>
          </p:nvPr>
        </p:nvSpPr>
        <p:spPr/>
        <p:txBody>
          <a:bodyPr/>
          <a:lstStyle/>
          <a:p>
            <a:fld id="{00000000-1234-1234-1234-123412341234}" type="slidenum">
              <a:rPr lang="en-US" smtClean="0"/>
              <a:pPr/>
              <a:t>21</a:t>
            </a:fld>
            <a:endParaRPr lang="en-US"/>
          </a:p>
        </p:txBody>
      </p:sp>
    </p:spTree>
    <p:extLst>
      <p:ext uri="{BB962C8B-B14F-4D97-AF65-F5344CB8AC3E}">
        <p14:creationId xmlns:p14="http://schemas.microsoft.com/office/powerpoint/2010/main" val="36985359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62748" y="370715"/>
            <a:ext cx="6466503" cy="777536"/>
          </a:xfrm>
        </p:spPr>
        <p:txBody>
          <a:bodyPr>
            <a:normAutofit fontScale="90000"/>
          </a:bodyPr>
          <a:lstStyle/>
          <a:p>
            <a:pPr algn="ctr"/>
            <a:r>
              <a:rPr lang="en-US" sz="5400" dirty="0">
                <a:solidFill>
                  <a:schemeClr val="tx1">
                    <a:lumMod val="85000"/>
                    <a:lumOff val="15000"/>
                  </a:schemeClr>
                </a:solidFill>
              </a:rPr>
              <a:t>Breaking down the analytical question</a:t>
            </a:r>
          </a:p>
        </p:txBody>
      </p:sp>
      <p:sp>
        <p:nvSpPr>
          <p:cNvPr id="3" name="Google Shape;85;p13"/>
          <p:cNvSpPr txBox="1">
            <a:spLocks/>
          </p:cNvSpPr>
          <p:nvPr/>
        </p:nvSpPr>
        <p:spPr>
          <a:xfrm>
            <a:off x="699859" y="2602129"/>
            <a:ext cx="7986941" cy="2751022"/>
          </a:xfrm>
          <a:prstGeom prst="rect">
            <a:avLst/>
          </a:prstGeom>
          <a:noFill/>
          <a:ln>
            <a:noFill/>
          </a:ln>
        </p:spPr>
        <p:txBody>
          <a:bodyPr spcFirstLastPara="1" wrap="square" lIns="0" tIns="9522"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4420" b="0" i="0" u="none" strike="noStrike" cap="none">
                <a:solidFill>
                  <a:srgbClr val="005493"/>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749753" indent="-742950">
              <a:buClr>
                <a:schemeClr val="tx1">
                  <a:lumMod val="75000"/>
                  <a:lumOff val="25000"/>
                </a:schemeClr>
              </a:buClr>
              <a:buSzPct val="100000"/>
              <a:buAutoNum type="arabicPeriod"/>
            </a:pPr>
            <a:r>
              <a:rPr lang="en-US" sz="4000" dirty="0">
                <a:solidFill>
                  <a:schemeClr val="tx1">
                    <a:lumMod val="65000"/>
                    <a:lumOff val="35000"/>
                  </a:schemeClr>
                </a:solidFill>
                <a:latin typeface="Arial"/>
                <a:ea typeface="Arial"/>
                <a:cs typeface="Arial"/>
                <a:sym typeface="Arial"/>
              </a:rPr>
              <a:t>Total TAT for each test</a:t>
            </a:r>
          </a:p>
          <a:p>
            <a:pPr marL="749753" indent="-742950">
              <a:buClr>
                <a:schemeClr val="tx1">
                  <a:lumMod val="75000"/>
                  <a:lumOff val="25000"/>
                </a:schemeClr>
              </a:buClr>
              <a:buSzPct val="100000"/>
              <a:buAutoNum type="arabicPeriod"/>
            </a:pPr>
            <a:r>
              <a:rPr lang="en-US" sz="4000" dirty="0">
                <a:solidFill>
                  <a:schemeClr val="tx1">
                    <a:lumMod val="65000"/>
                    <a:lumOff val="35000"/>
                  </a:schemeClr>
                </a:solidFill>
                <a:latin typeface="Arial"/>
                <a:ea typeface="Arial"/>
                <a:cs typeface="Arial"/>
                <a:sym typeface="Arial"/>
              </a:rPr>
              <a:t>Group tests by clinic</a:t>
            </a:r>
          </a:p>
          <a:p>
            <a:pPr marL="749753" indent="-742950">
              <a:buClr>
                <a:schemeClr val="tx1">
                  <a:lumMod val="75000"/>
                  <a:lumOff val="25000"/>
                </a:schemeClr>
              </a:buClr>
              <a:buSzPct val="100000"/>
              <a:buAutoNum type="arabicPeriod"/>
            </a:pPr>
            <a:r>
              <a:rPr lang="en-US" sz="4000" dirty="0">
                <a:solidFill>
                  <a:schemeClr val="tx1">
                    <a:lumMod val="65000"/>
                    <a:lumOff val="35000"/>
                  </a:schemeClr>
                </a:solidFill>
                <a:latin typeface="Arial"/>
                <a:ea typeface="Arial"/>
                <a:cs typeface="Arial"/>
                <a:sym typeface="Arial"/>
              </a:rPr>
              <a:t>Calculate mean and median for each clinic</a:t>
            </a:r>
          </a:p>
        </p:txBody>
      </p:sp>
      <p:sp>
        <p:nvSpPr>
          <p:cNvPr id="4" name="Slide Number Placeholder 3"/>
          <p:cNvSpPr>
            <a:spLocks noGrp="1"/>
          </p:cNvSpPr>
          <p:nvPr>
            <p:ph type="sldNum" idx="12"/>
          </p:nvPr>
        </p:nvSpPr>
        <p:spPr/>
        <p:txBody>
          <a:bodyPr/>
          <a:lstStyle/>
          <a:p>
            <a:fld id="{00000000-1234-1234-1234-123412341234}" type="slidenum">
              <a:rPr lang="en-US" smtClean="0"/>
              <a:pPr/>
              <a:t>22</a:t>
            </a:fld>
            <a:endParaRPr lang="en-US"/>
          </a:p>
        </p:txBody>
      </p:sp>
    </p:spTree>
    <p:extLst>
      <p:ext uri="{BB962C8B-B14F-4D97-AF65-F5344CB8AC3E}">
        <p14:creationId xmlns:p14="http://schemas.microsoft.com/office/powerpoint/2010/main" val="12082237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3330403" y="280401"/>
            <a:ext cx="4952291" cy="777536"/>
          </a:xfrm>
          <a:prstGeom prst="rect">
            <a:avLst/>
          </a:prstGeom>
          <a:noFill/>
          <a:ln>
            <a:noFill/>
          </a:ln>
        </p:spPr>
        <p:txBody>
          <a:bodyPr spcFirstLastPara="1" wrap="square" lIns="0" tIns="6455" rIns="0" bIns="0" anchor="t" anchorCtr="0">
            <a:noAutofit/>
          </a:bodyPr>
          <a:lstStyle/>
          <a:p>
            <a:pPr marL="6803"/>
            <a:r>
              <a:rPr lang="en-US" sz="5400" dirty="0">
                <a:solidFill>
                  <a:srgbClr val="000000"/>
                </a:solidFill>
              </a:rPr>
              <a:t>Deriving data</a:t>
            </a:r>
            <a:endParaRPr sz="5400" dirty="0"/>
          </a:p>
        </p:txBody>
      </p:sp>
      <p:sp>
        <p:nvSpPr>
          <p:cNvPr id="153" name="Google Shape;153;p18"/>
          <p:cNvSpPr txBox="1"/>
          <p:nvPr/>
        </p:nvSpPr>
        <p:spPr>
          <a:xfrm>
            <a:off x="4126816" y="1978407"/>
            <a:ext cx="7626020" cy="3276761"/>
          </a:xfrm>
          <a:prstGeom prst="rect">
            <a:avLst/>
          </a:prstGeom>
          <a:noFill/>
          <a:ln>
            <a:noFill/>
          </a:ln>
        </p:spPr>
        <p:txBody>
          <a:bodyPr spcFirstLastPara="1" wrap="square" lIns="0" tIns="8156" rIns="0" bIns="0" anchor="t" anchorCtr="0">
            <a:noAutofit/>
          </a:bodyPr>
          <a:lstStyle/>
          <a:p>
            <a:pPr marL="6803"/>
            <a:r>
              <a:rPr lang="en-US" sz="4000" dirty="0">
                <a:latin typeface="Calibri"/>
                <a:ea typeface="Calibri"/>
                <a:cs typeface="Calibri"/>
                <a:sym typeface="Calibri"/>
              </a:rPr>
              <a:t>Make new variables with </a:t>
            </a:r>
            <a:r>
              <a:rPr lang="en-US" sz="4000" b="1" dirty="0">
                <a:solidFill>
                  <a:srgbClr val="0365C0"/>
                </a:solidFill>
                <a:latin typeface="Trebuchet MS"/>
                <a:ea typeface="Trebuchet MS"/>
                <a:cs typeface="Trebuchet MS"/>
                <a:sym typeface="Calibri"/>
              </a:rPr>
              <a:t>mutate()</a:t>
            </a:r>
          </a:p>
          <a:p>
            <a:pPr marL="6803"/>
            <a:endParaRPr lang="en-US" sz="4000" b="1" dirty="0">
              <a:solidFill>
                <a:srgbClr val="0365C0"/>
              </a:solidFill>
              <a:latin typeface="Trebuchet MS"/>
              <a:ea typeface="Trebuchet MS"/>
              <a:cs typeface="Trebuchet MS"/>
              <a:sym typeface="Calibri"/>
            </a:endParaRPr>
          </a:p>
          <a:p>
            <a:pPr marL="6803"/>
            <a:endParaRPr sz="4000" b="1" dirty="0">
              <a:solidFill>
                <a:srgbClr val="0365C0"/>
              </a:solidFill>
              <a:latin typeface="Trebuchet MS"/>
              <a:ea typeface="Trebuchet MS"/>
              <a:cs typeface="Trebuchet MS"/>
              <a:sym typeface="Times New Roman"/>
            </a:endParaRPr>
          </a:p>
          <a:p>
            <a:pPr marL="6803"/>
            <a:r>
              <a:rPr lang="en-US" sz="4000" dirty="0">
                <a:latin typeface="Calibri"/>
                <a:ea typeface="Calibri"/>
                <a:cs typeface="Calibri"/>
                <a:sym typeface="Calibri"/>
              </a:rPr>
              <a:t>Make summaries of data with </a:t>
            </a:r>
            <a:r>
              <a:rPr lang="en-US" sz="4000" b="1" dirty="0">
                <a:solidFill>
                  <a:srgbClr val="0365C0"/>
                </a:solidFill>
                <a:latin typeface="Trebuchet MS"/>
                <a:ea typeface="Trebuchet MS"/>
                <a:cs typeface="Trebuchet MS"/>
                <a:sym typeface="Calibri"/>
              </a:rPr>
              <a:t>summarize()</a:t>
            </a:r>
            <a:endParaRPr sz="4000" b="1" dirty="0">
              <a:solidFill>
                <a:srgbClr val="0365C0"/>
              </a:solidFill>
              <a:latin typeface="Trebuchet MS"/>
              <a:ea typeface="Trebuchet MS"/>
              <a:cs typeface="Trebuchet MS"/>
              <a:sym typeface="Calibri"/>
            </a:endParaRPr>
          </a:p>
        </p:txBody>
      </p:sp>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2" name="Picture 1"/>
          <p:cNvPicPr>
            <a:picLocks noChangeAspect="1"/>
          </p:cNvPicPr>
          <p:nvPr/>
        </p:nvPicPr>
        <p:blipFill>
          <a:blip r:embed="rId4"/>
          <a:stretch>
            <a:fillRect/>
          </a:stretch>
        </p:blipFill>
        <p:spPr>
          <a:xfrm>
            <a:off x="441434" y="1886039"/>
            <a:ext cx="3247697" cy="885736"/>
          </a:xfrm>
          <a:prstGeom prst="rect">
            <a:avLst/>
          </a:prstGeom>
        </p:spPr>
      </p:pic>
      <p:pic>
        <p:nvPicPr>
          <p:cNvPr id="3" name="Picture 2"/>
          <p:cNvPicPr>
            <a:picLocks noChangeAspect="1"/>
          </p:cNvPicPr>
          <p:nvPr/>
        </p:nvPicPr>
        <p:blipFill>
          <a:blip r:embed="rId5"/>
          <a:stretch>
            <a:fillRect/>
          </a:stretch>
        </p:blipFill>
        <p:spPr>
          <a:xfrm>
            <a:off x="880300" y="4007890"/>
            <a:ext cx="2369963" cy="900442"/>
          </a:xfrm>
          <a:prstGeom prst="rect">
            <a:avLst/>
          </a:prstGeom>
        </p:spPr>
      </p:pic>
      <p:sp>
        <p:nvSpPr>
          <p:cNvPr id="4" name="Rectangle 3"/>
          <p:cNvSpPr/>
          <p:nvPr/>
        </p:nvSpPr>
        <p:spPr>
          <a:xfrm>
            <a:off x="173620" y="1527858"/>
            <a:ext cx="11755325" cy="177092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idx="12"/>
          </p:nvPr>
        </p:nvSpPr>
        <p:spPr/>
        <p:txBody>
          <a:bodyPr/>
          <a:lstStyle/>
          <a:p>
            <a:fld id="{00000000-1234-1234-1234-123412341234}" type="slidenum">
              <a:rPr lang="en-US" smtClean="0"/>
              <a:pPr/>
              <a:t>23</a:t>
            </a:fld>
            <a:endParaRPr lang="en-US"/>
          </a:p>
        </p:txBody>
      </p:sp>
    </p:spTree>
    <p:extLst>
      <p:ext uri="{BB962C8B-B14F-4D97-AF65-F5344CB8AC3E}">
        <p14:creationId xmlns:p14="http://schemas.microsoft.com/office/powerpoint/2010/main" val="42485350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31"/>
          <p:cNvSpPr/>
          <p:nvPr/>
        </p:nvSpPr>
        <p:spPr>
          <a:xfrm>
            <a:off x="0" y="0"/>
            <a:ext cx="12191999" cy="6857518"/>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87" name="Google Shape;287;p31"/>
          <p:cNvSpPr txBox="1">
            <a:spLocks noGrp="1"/>
          </p:cNvSpPr>
          <p:nvPr>
            <p:ph type="title"/>
          </p:nvPr>
        </p:nvSpPr>
        <p:spPr>
          <a:xfrm>
            <a:off x="3984006" y="2560061"/>
            <a:ext cx="4223985" cy="1539482"/>
          </a:xfrm>
          <a:prstGeom prst="rect">
            <a:avLst/>
          </a:prstGeom>
          <a:noFill/>
          <a:ln>
            <a:noFill/>
          </a:ln>
        </p:spPr>
        <p:txBody>
          <a:bodyPr spcFirstLastPara="1" wrap="square" lIns="0" tIns="9522" rIns="0" bIns="0" anchor="t" anchorCtr="0">
            <a:noAutofit/>
          </a:bodyPr>
          <a:lstStyle/>
          <a:p>
            <a:pPr marL="6803"/>
            <a:r>
              <a:rPr lang="en-US" sz="8812" dirty="0">
                <a:solidFill>
                  <a:srgbClr val="F0F0F0"/>
                </a:solidFill>
              </a:rPr>
              <a:t>mutate()</a:t>
            </a:r>
            <a:endParaRPr sz="8812" dirty="0"/>
          </a:p>
        </p:txBody>
      </p:sp>
      <p:sp>
        <p:nvSpPr>
          <p:cNvPr id="2" name="Slide Number Placeholder 1"/>
          <p:cNvSpPr>
            <a:spLocks noGrp="1"/>
          </p:cNvSpPr>
          <p:nvPr>
            <p:ph type="sldNum" idx="12"/>
          </p:nvPr>
        </p:nvSpPr>
        <p:spPr/>
        <p:txBody>
          <a:bodyPr/>
          <a:lstStyle/>
          <a:p>
            <a:fld id="{00000000-1234-1234-1234-123412341234}" type="slidenum">
              <a:rPr lang="en-US" smtClean="0"/>
              <a:pPr/>
              <a:t>24</a:t>
            </a:fld>
            <a:endParaRPr lang="en-US"/>
          </a:p>
        </p:txBody>
      </p:sp>
    </p:spTree>
    <p:extLst>
      <p:ext uri="{BB962C8B-B14F-4D97-AF65-F5344CB8AC3E}">
        <p14:creationId xmlns:p14="http://schemas.microsoft.com/office/powerpoint/2010/main" val="31029683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pic>
        <p:nvPicPr>
          <p:cNvPr id="13" name="Picture 12"/>
          <p:cNvPicPr>
            <a:picLocks noChangeAspect="1"/>
          </p:cNvPicPr>
          <p:nvPr/>
        </p:nvPicPr>
        <p:blipFill>
          <a:blip r:embed="rId4"/>
          <a:stretch>
            <a:fillRect/>
          </a:stretch>
        </p:blipFill>
        <p:spPr>
          <a:xfrm>
            <a:off x="2868595" y="2672531"/>
            <a:ext cx="6454811" cy="1760404"/>
          </a:xfrm>
          <a:prstGeom prst="rect">
            <a:avLst/>
          </a:prstGeom>
        </p:spPr>
      </p:pic>
      <p:sp>
        <p:nvSpPr>
          <p:cNvPr id="2" name="Slide Number Placeholder 1"/>
          <p:cNvSpPr>
            <a:spLocks noGrp="1"/>
          </p:cNvSpPr>
          <p:nvPr>
            <p:ph type="sldNum" idx="12"/>
          </p:nvPr>
        </p:nvSpPr>
        <p:spPr/>
        <p:txBody>
          <a:bodyPr/>
          <a:lstStyle/>
          <a:p>
            <a:fld id="{00000000-1234-1234-1234-123412341234}" type="slidenum">
              <a:rPr lang="en-US" smtClean="0"/>
              <a:pPr/>
              <a:t>25</a:t>
            </a:fld>
            <a:endParaRPr lang="en-US"/>
          </a:p>
        </p:txBody>
      </p:sp>
      <p:grpSp>
        <p:nvGrpSpPr>
          <p:cNvPr id="3" name="Group 2"/>
          <p:cNvGrpSpPr/>
          <p:nvPr/>
        </p:nvGrpSpPr>
        <p:grpSpPr>
          <a:xfrm>
            <a:off x="6342117" y="4505673"/>
            <a:ext cx="2928396" cy="1586106"/>
            <a:chOff x="6009784" y="4089073"/>
            <a:chExt cx="2928396" cy="2552214"/>
          </a:xfrm>
        </p:grpSpPr>
        <p:sp>
          <p:nvSpPr>
            <p:cNvPr id="7"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400" b="1" dirty="0">
                  <a:solidFill>
                    <a:srgbClr val="FFFFFF"/>
                  </a:solidFill>
                  <a:latin typeface="Trebuchet MS"/>
                  <a:ea typeface="Trebuchet MS"/>
                  <a:cs typeface="Trebuchet MS"/>
                  <a:sym typeface="Trebuchet MS"/>
                </a:rPr>
                <a:t>=</a:t>
              </a:r>
              <a:r>
                <a:rPr lang="en-US" sz="2062" dirty="0">
                  <a:solidFill>
                    <a:srgbClr val="FFFFFF"/>
                  </a:solidFill>
                  <a:latin typeface="Trebuchet MS"/>
                  <a:ea typeface="Trebuchet MS"/>
                  <a:cs typeface="Trebuchet MS"/>
                  <a:sym typeface="Trebuchet MS"/>
                </a:rPr>
                <a:t> Number of rows</a:t>
              </a:r>
            </a:p>
            <a:p>
              <a:pPr marL="8164">
                <a:lnSpc>
                  <a:spcPct val="116753"/>
                </a:lnSpc>
              </a:pPr>
              <a:r>
                <a:rPr lang="en-US" sz="2400" b="1" dirty="0">
                  <a:solidFill>
                    <a:srgbClr val="FFFFFF"/>
                  </a:solidFill>
                  <a:latin typeface="Trebuchet MS"/>
                  <a:ea typeface="Calibri"/>
                  <a:cs typeface="Calibri"/>
                  <a:sym typeface="Trebuchet MS"/>
                </a:rPr>
                <a:t>↑</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
        <p:nvSpPr>
          <p:cNvPr id="14"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Tree>
    <p:extLst>
      <p:ext uri="{BB962C8B-B14F-4D97-AF65-F5344CB8AC3E}">
        <p14:creationId xmlns:p14="http://schemas.microsoft.com/office/powerpoint/2010/main" val="3109632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6" name="Google Shape;131;p17"/>
          <p:cNvSpPr/>
          <p:nvPr/>
        </p:nvSpPr>
        <p:spPr>
          <a:xfrm>
            <a:off x="1072055" y="2255454"/>
            <a:ext cx="10762593"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14" name="Rectangle 13"/>
          <p:cNvSpPr/>
          <p:nvPr/>
        </p:nvSpPr>
        <p:spPr>
          <a:xfrm>
            <a:off x="1760075" y="2313797"/>
            <a:ext cx="8424455"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new_column</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calculation</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7" name="Google Shape;172;p20"/>
          <p:cNvSpPr/>
          <p:nvPr/>
        </p:nvSpPr>
        <p:spPr>
          <a:xfrm flipH="1">
            <a:off x="5703631" y="3384167"/>
            <a:ext cx="1900999" cy="2199471"/>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 name="connsiteX0" fmla="*/ 6812950 w 7169286"/>
              <a:gd name="connsiteY0" fmla="*/ 1302460 h 3920180"/>
              <a:gd name="connsiteX1" fmla="*/ 356337 w 7169286"/>
              <a:gd name="connsiteY1" fmla="*/ 1302460 h 3920180"/>
              <a:gd name="connsiteX2" fmla="*/ 307986 w 7169286"/>
              <a:gd name="connsiteY2" fmla="*/ 1305713 h 3920180"/>
              <a:gd name="connsiteX3" fmla="*/ 261611 w 7169286"/>
              <a:gd name="connsiteY3" fmla="*/ 1315189 h 3920180"/>
              <a:gd name="connsiteX4" fmla="*/ 217637 w 7169286"/>
              <a:gd name="connsiteY4" fmla="*/ 1330463 h 3920180"/>
              <a:gd name="connsiteX5" fmla="*/ 176489 w 7169286"/>
              <a:gd name="connsiteY5" fmla="*/ 1351111 h 3920180"/>
              <a:gd name="connsiteX6" fmla="*/ 138592 w 7169286"/>
              <a:gd name="connsiteY6" fmla="*/ 1376709 h 3920180"/>
              <a:gd name="connsiteX7" fmla="*/ 104371 w 7169286"/>
              <a:gd name="connsiteY7" fmla="*/ 1406831 h 3920180"/>
              <a:gd name="connsiteX8" fmla="*/ 74249 w 7169286"/>
              <a:gd name="connsiteY8" fmla="*/ 1441052 h 3920180"/>
              <a:gd name="connsiteX9" fmla="*/ 48651 w 7169286"/>
              <a:gd name="connsiteY9" fmla="*/ 1478949 h 3920180"/>
              <a:gd name="connsiteX10" fmla="*/ 28003 w 7169286"/>
              <a:gd name="connsiteY10" fmla="*/ 1520097 h 3920180"/>
              <a:gd name="connsiteX11" fmla="*/ 12729 w 7169286"/>
              <a:gd name="connsiteY11" fmla="*/ 1564071 h 3920180"/>
              <a:gd name="connsiteX12" fmla="*/ 3253 w 7169286"/>
              <a:gd name="connsiteY12" fmla="*/ 1610446 h 3920180"/>
              <a:gd name="connsiteX13" fmla="*/ 0 w 7169286"/>
              <a:gd name="connsiteY13" fmla="*/ 1658797 h 3920180"/>
              <a:gd name="connsiteX14" fmla="*/ 0 w 7169286"/>
              <a:gd name="connsiteY14" fmla="*/ 3563844 h 3920180"/>
              <a:gd name="connsiteX15" fmla="*/ 3253 w 7169286"/>
              <a:gd name="connsiteY15" fmla="*/ 3612196 h 3920180"/>
              <a:gd name="connsiteX16" fmla="*/ 12729 w 7169286"/>
              <a:gd name="connsiteY16" fmla="*/ 3658571 h 3920180"/>
              <a:gd name="connsiteX17" fmla="*/ 28003 w 7169286"/>
              <a:gd name="connsiteY17" fmla="*/ 3702544 h 3920180"/>
              <a:gd name="connsiteX18" fmla="*/ 48651 w 7169286"/>
              <a:gd name="connsiteY18" fmla="*/ 3743692 h 3920180"/>
              <a:gd name="connsiteX19" fmla="*/ 74249 w 7169286"/>
              <a:gd name="connsiteY19" fmla="*/ 3781589 h 3920180"/>
              <a:gd name="connsiteX20" fmla="*/ 104371 w 7169286"/>
              <a:gd name="connsiteY20" fmla="*/ 3815810 h 3920180"/>
              <a:gd name="connsiteX21" fmla="*/ 138592 w 7169286"/>
              <a:gd name="connsiteY21" fmla="*/ 3845932 h 3920180"/>
              <a:gd name="connsiteX22" fmla="*/ 176489 w 7169286"/>
              <a:gd name="connsiteY22" fmla="*/ 3871529 h 3920180"/>
              <a:gd name="connsiteX23" fmla="*/ 217637 w 7169286"/>
              <a:gd name="connsiteY23" fmla="*/ 3892177 h 3920180"/>
              <a:gd name="connsiteX24" fmla="*/ 261611 w 7169286"/>
              <a:gd name="connsiteY24" fmla="*/ 3907452 h 3920180"/>
              <a:gd name="connsiteX25" fmla="*/ 307986 w 7169286"/>
              <a:gd name="connsiteY25" fmla="*/ 3916928 h 3920180"/>
              <a:gd name="connsiteX26" fmla="*/ 356337 w 7169286"/>
              <a:gd name="connsiteY26" fmla="*/ 3920181 h 3920180"/>
              <a:gd name="connsiteX27" fmla="*/ 6812950 w 7169286"/>
              <a:gd name="connsiteY27" fmla="*/ 3920181 h 3920180"/>
              <a:gd name="connsiteX28" fmla="*/ 6861301 w 7169286"/>
              <a:gd name="connsiteY28" fmla="*/ 3916928 h 3920180"/>
              <a:gd name="connsiteX29" fmla="*/ 6907675 w 7169286"/>
              <a:gd name="connsiteY29" fmla="*/ 3907452 h 3920180"/>
              <a:gd name="connsiteX30" fmla="*/ 6951648 w 7169286"/>
              <a:gd name="connsiteY30" fmla="*/ 3892177 h 3920180"/>
              <a:gd name="connsiteX31" fmla="*/ 6992795 w 7169286"/>
              <a:gd name="connsiteY31" fmla="*/ 3871529 h 3920180"/>
              <a:gd name="connsiteX32" fmla="*/ 7030692 w 7169286"/>
              <a:gd name="connsiteY32" fmla="*/ 3845932 h 3920180"/>
              <a:gd name="connsiteX33" fmla="*/ 7064914 w 7169286"/>
              <a:gd name="connsiteY33" fmla="*/ 3815810 h 3920180"/>
              <a:gd name="connsiteX34" fmla="*/ 7095036 w 7169286"/>
              <a:gd name="connsiteY34" fmla="*/ 3781589 h 3920180"/>
              <a:gd name="connsiteX35" fmla="*/ 7120633 w 7169286"/>
              <a:gd name="connsiteY35" fmla="*/ 3743692 h 3920180"/>
              <a:gd name="connsiteX36" fmla="*/ 7141281 w 7169286"/>
              <a:gd name="connsiteY36" fmla="*/ 3702544 h 3920180"/>
              <a:gd name="connsiteX37" fmla="*/ 7156556 w 7169286"/>
              <a:gd name="connsiteY37" fmla="*/ 3658571 h 3920180"/>
              <a:gd name="connsiteX38" fmla="*/ 7166032 w 7169286"/>
              <a:gd name="connsiteY38" fmla="*/ 3612196 h 3920180"/>
              <a:gd name="connsiteX39" fmla="*/ 7169285 w 7169286"/>
              <a:gd name="connsiteY39" fmla="*/ 3563844 h 3920180"/>
              <a:gd name="connsiteX40" fmla="*/ 7169285 w 7169286"/>
              <a:gd name="connsiteY40" fmla="*/ 1658797 h 3920180"/>
              <a:gd name="connsiteX41" fmla="*/ 7166032 w 7169286"/>
              <a:gd name="connsiteY41" fmla="*/ 1610446 h 3920180"/>
              <a:gd name="connsiteX42" fmla="*/ 7156556 w 7169286"/>
              <a:gd name="connsiteY42" fmla="*/ 1564071 h 3920180"/>
              <a:gd name="connsiteX43" fmla="*/ 7141281 w 7169286"/>
              <a:gd name="connsiteY43" fmla="*/ 1520097 h 3920180"/>
              <a:gd name="connsiteX44" fmla="*/ 7120633 w 7169286"/>
              <a:gd name="connsiteY44" fmla="*/ 1478949 h 3920180"/>
              <a:gd name="connsiteX45" fmla="*/ 7095036 w 7169286"/>
              <a:gd name="connsiteY45" fmla="*/ 1441052 h 3920180"/>
              <a:gd name="connsiteX46" fmla="*/ 7064914 w 7169286"/>
              <a:gd name="connsiteY46" fmla="*/ 1406831 h 3920180"/>
              <a:gd name="connsiteX47" fmla="*/ 7030692 w 7169286"/>
              <a:gd name="connsiteY47" fmla="*/ 1376709 h 3920180"/>
              <a:gd name="connsiteX48" fmla="*/ 6992795 w 7169286"/>
              <a:gd name="connsiteY48" fmla="*/ 1351111 h 3920180"/>
              <a:gd name="connsiteX49" fmla="*/ 6951648 w 7169286"/>
              <a:gd name="connsiteY49" fmla="*/ 1330463 h 3920180"/>
              <a:gd name="connsiteX50" fmla="*/ 6907675 w 7169286"/>
              <a:gd name="connsiteY50" fmla="*/ 1315189 h 3920180"/>
              <a:gd name="connsiteX51" fmla="*/ 6861301 w 7169286"/>
              <a:gd name="connsiteY51" fmla="*/ 1305713 h 3920180"/>
              <a:gd name="connsiteX52" fmla="*/ 6812950 w 7169286"/>
              <a:gd name="connsiteY52" fmla="*/ 1302460 h 3920180"/>
              <a:gd name="connsiteX0" fmla="*/ 2664091 w 7169286"/>
              <a:gd name="connsiteY0" fmla="*/ 0 h 3920180"/>
              <a:gd name="connsiteX1" fmla="*/ 2348194 w 7169286"/>
              <a:gd name="connsiteY1" fmla="*/ 1319206 h 3920180"/>
              <a:gd name="connsiteX2" fmla="*/ 2993816 w 7169286"/>
              <a:gd name="connsiteY2" fmla="*/ 1319206 h 3920180"/>
              <a:gd name="connsiteX3" fmla="*/ 2664091 w 7169286"/>
              <a:gd name="connsiteY3" fmla="*/ 0 h 3920180"/>
            </a:gdLst>
            <a:ahLst/>
            <a:cxnLst>
              <a:cxn ang="0">
                <a:pos x="connsiteX0" y="connsiteY0"/>
              </a:cxn>
              <a:cxn ang="0">
                <a:pos x="connsiteX1" y="connsiteY1"/>
              </a:cxn>
              <a:cxn ang="0">
                <a:pos x="connsiteX2" y="connsiteY2"/>
              </a:cxn>
              <a:cxn ang="0">
                <a:pos x="connsiteX3" y="connsiteY3"/>
              </a:cxn>
            </a:cxnLst>
            <a:rect l="l" t="t" r="r" b="b"/>
            <a:pathLst>
              <a:path w="7169286" h="3920180" extrusionOk="0">
                <a:moveTo>
                  <a:pt x="6812950" y="1302460"/>
                </a:moveTo>
                <a:lnTo>
                  <a:pt x="356337" y="1302460"/>
                </a:lnTo>
                <a:lnTo>
                  <a:pt x="307986" y="1305713"/>
                </a:lnTo>
                <a:lnTo>
                  <a:pt x="261611" y="1315189"/>
                </a:lnTo>
                <a:lnTo>
                  <a:pt x="217637" y="1330463"/>
                </a:lnTo>
                <a:lnTo>
                  <a:pt x="176489" y="1351111"/>
                </a:lnTo>
                <a:lnTo>
                  <a:pt x="138592" y="1376709"/>
                </a:lnTo>
                <a:lnTo>
                  <a:pt x="104371" y="1406831"/>
                </a:lnTo>
                <a:lnTo>
                  <a:pt x="74249" y="1441052"/>
                </a:lnTo>
                <a:lnTo>
                  <a:pt x="48651" y="1478949"/>
                </a:lnTo>
                <a:lnTo>
                  <a:pt x="28003" y="1520097"/>
                </a:lnTo>
                <a:lnTo>
                  <a:pt x="12729" y="1564071"/>
                </a:lnTo>
                <a:lnTo>
                  <a:pt x="3253" y="1610446"/>
                </a:lnTo>
                <a:lnTo>
                  <a:pt x="0" y="1658797"/>
                </a:lnTo>
                <a:lnTo>
                  <a:pt x="0" y="3563844"/>
                </a:lnTo>
                <a:lnTo>
                  <a:pt x="3253" y="3612196"/>
                </a:lnTo>
                <a:lnTo>
                  <a:pt x="12729" y="3658571"/>
                </a:lnTo>
                <a:lnTo>
                  <a:pt x="28003" y="3702544"/>
                </a:lnTo>
                <a:lnTo>
                  <a:pt x="48651" y="3743692"/>
                </a:lnTo>
                <a:lnTo>
                  <a:pt x="74249" y="3781589"/>
                </a:lnTo>
                <a:lnTo>
                  <a:pt x="104371" y="3815810"/>
                </a:lnTo>
                <a:lnTo>
                  <a:pt x="138592" y="3845932"/>
                </a:lnTo>
                <a:lnTo>
                  <a:pt x="176489" y="3871529"/>
                </a:lnTo>
                <a:lnTo>
                  <a:pt x="217637" y="3892177"/>
                </a:lnTo>
                <a:lnTo>
                  <a:pt x="261611" y="3907452"/>
                </a:lnTo>
                <a:lnTo>
                  <a:pt x="307986" y="3916928"/>
                </a:lnTo>
                <a:lnTo>
                  <a:pt x="356337" y="3920181"/>
                </a:lnTo>
                <a:lnTo>
                  <a:pt x="6812950" y="3920181"/>
                </a:lnTo>
                <a:lnTo>
                  <a:pt x="6861301" y="3916928"/>
                </a:lnTo>
                <a:lnTo>
                  <a:pt x="6907675" y="3907452"/>
                </a:lnTo>
                <a:lnTo>
                  <a:pt x="6951648" y="3892177"/>
                </a:lnTo>
                <a:lnTo>
                  <a:pt x="6992795" y="3871529"/>
                </a:lnTo>
                <a:lnTo>
                  <a:pt x="7030692" y="3845932"/>
                </a:lnTo>
                <a:lnTo>
                  <a:pt x="7064914" y="3815810"/>
                </a:lnTo>
                <a:lnTo>
                  <a:pt x="7095036" y="3781589"/>
                </a:lnTo>
                <a:lnTo>
                  <a:pt x="7120633" y="3743692"/>
                </a:lnTo>
                <a:lnTo>
                  <a:pt x="7141281" y="3702544"/>
                </a:lnTo>
                <a:lnTo>
                  <a:pt x="7156556" y="3658571"/>
                </a:lnTo>
                <a:lnTo>
                  <a:pt x="7166032" y="3612196"/>
                </a:lnTo>
                <a:lnTo>
                  <a:pt x="7169285" y="3563844"/>
                </a:lnTo>
                <a:lnTo>
                  <a:pt x="7169285" y="1658797"/>
                </a:lnTo>
                <a:lnTo>
                  <a:pt x="7166032" y="1610446"/>
                </a:lnTo>
                <a:lnTo>
                  <a:pt x="7156556" y="1564071"/>
                </a:lnTo>
                <a:lnTo>
                  <a:pt x="7141281" y="1520097"/>
                </a:lnTo>
                <a:lnTo>
                  <a:pt x="7120633" y="1478949"/>
                </a:lnTo>
                <a:lnTo>
                  <a:pt x="7095036" y="1441052"/>
                </a:lnTo>
                <a:lnTo>
                  <a:pt x="7064914" y="1406831"/>
                </a:lnTo>
                <a:lnTo>
                  <a:pt x="7030692" y="1376709"/>
                </a:lnTo>
                <a:lnTo>
                  <a:pt x="6992795" y="1351111"/>
                </a:lnTo>
                <a:lnTo>
                  <a:pt x="6951648" y="1330463"/>
                </a:lnTo>
                <a:lnTo>
                  <a:pt x="6907675" y="1315189"/>
                </a:lnTo>
                <a:lnTo>
                  <a:pt x="6861301" y="1305713"/>
                </a:lnTo>
                <a:lnTo>
                  <a:pt x="6812950" y="1302460"/>
                </a:lnTo>
                <a:close/>
              </a:path>
              <a:path w="7169286" h="3920180" extrusionOk="0">
                <a:moveTo>
                  <a:pt x="2664091" y="0"/>
                </a:moveTo>
                <a:lnTo>
                  <a:pt x="2348194" y="1319206"/>
                </a:lnTo>
                <a:lnTo>
                  <a:pt x="2993816" y="1319206"/>
                </a:lnTo>
                <a:lnTo>
                  <a:pt x="2664091"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9" name="Google Shape;137;p17"/>
          <p:cNvSpPr/>
          <p:nvPr/>
        </p:nvSpPr>
        <p:spPr>
          <a:xfrm>
            <a:off x="3055667" y="3452981"/>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20" name="Google Shape;138;p17"/>
          <p:cNvSpPr txBox="1"/>
          <p:nvPr/>
        </p:nvSpPr>
        <p:spPr>
          <a:xfrm>
            <a:off x="3065827" y="4372700"/>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name for new column</a:t>
            </a:r>
            <a:endParaRPr sz="2800" dirty="0">
              <a:latin typeface="Trebuchet MS"/>
              <a:ea typeface="Trebuchet MS"/>
              <a:cs typeface="Trebuchet MS"/>
              <a:sym typeface="Trebuchet MS"/>
            </a:endParaRPr>
          </a:p>
        </p:txBody>
      </p:sp>
      <p:sp>
        <p:nvSpPr>
          <p:cNvPr id="21" name="Google Shape;172;p20"/>
          <p:cNvSpPr/>
          <p:nvPr/>
        </p:nvSpPr>
        <p:spPr>
          <a:xfrm>
            <a:off x="7839178" y="3423718"/>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D3908F"/>
          </a:solidFill>
          <a:ln>
            <a:noFill/>
          </a:ln>
        </p:spPr>
        <p:txBody>
          <a:bodyPr spcFirstLastPara="1" wrap="square" lIns="0" tIns="0" rIns="0" bIns="0" anchor="t" anchorCtr="0">
            <a:noAutofit/>
          </a:bodyPr>
          <a:lstStyle/>
          <a:p>
            <a:endParaRPr sz="964"/>
          </a:p>
        </p:txBody>
      </p:sp>
      <p:sp>
        <p:nvSpPr>
          <p:cNvPr id="22" name="Google Shape;173;p20"/>
          <p:cNvSpPr txBox="1"/>
          <p:nvPr/>
        </p:nvSpPr>
        <p:spPr>
          <a:xfrm>
            <a:off x="7834143" y="4048898"/>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function whose results will populate columns</a:t>
            </a:r>
            <a:endParaRPr sz="2800" dirty="0">
              <a:latin typeface="Trebuchet MS"/>
              <a:ea typeface="Trebuchet MS"/>
              <a:cs typeface="Trebuchet MS"/>
              <a:sym typeface="Trebuchet MS"/>
            </a:endParaRPr>
          </a:p>
        </p:txBody>
      </p:sp>
      <p:sp>
        <p:nvSpPr>
          <p:cNvPr id="23" name="Google Shape;173;p20"/>
          <p:cNvSpPr txBox="1"/>
          <p:nvPr/>
        </p:nvSpPr>
        <p:spPr>
          <a:xfrm>
            <a:off x="5340820" y="4529857"/>
            <a:ext cx="241581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equals</a:t>
            </a:r>
            <a:endParaRPr sz="2800" dirty="0">
              <a:latin typeface="Trebuchet MS"/>
              <a:ea typeface="Trebuchet MS"/>
              <a:cs typeface="Trebuchet MS"/>
              <a:sym typeface="Trebuchet MS"/>
            </a:endParaRPr>
          </a:p>
        </p:txBody>
      </p:sp>
      <p:sp>
        <p:nvSpPr>
          <p:cNvPr id="13" name="Google Shape;296;p32"/>
          <p:cNvSpPr txBox="1"/>
          <p:nvPr/>
        </p:nvSpPr>
        <p:spPr>
          <a:xfrm>
            <a:off x="2125774" y="1673939"/>
            <a:ext cx="7940453" cy="488905"/>
          </a:xfrm>
          <a:prstGeom prst="rect">
            <a:avLst/>
          </a:prstGeom>
          <a:noFill/>
          <a:ln>
            <a:noFill/>
          </a:ln>
        </p:spPr>
        <p:txBody>
          <a:bodyPr spcFirstLastPara="1" wrap="square" lIns="0" tIns="6455" rIns="0" bIns="0" anchor="t" anchorCtr="0">
            <a:noAutofit/>
          </a:bodyPr>
          <a:lstStyle/>
          <a:p>
            <a:pPr marL="6803" algn="ctr"/>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26</a:t>
            </a:fld>
            <a:endParaRPr lang="en-US"/>
          </a:p>
        </p:txBody>
      </p:sp>
    </p:spTree>
    <p:extLst>
      <p:ext uri="{BB962C8B-B14F-4D97-AF65-F5344CB8AC3E}">
        <p14:creationId xmlns:p14="http://schemas.microsoft.com/office/powerpoint/2010/main" val="3741046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712200" y="2255454"/>
            <a:ext cx="11169106" cy="1497972"/>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1072055" y="1746372"/>
            <a:ext cx="6159054" cy="1167589"/>
          </a:xfrm>
          <a:prstGeom prst="rect">
            <a:avLst/>
          </a:prstGeom>
          <a:noFill/>
          <a:ln>
            <a:noFill/>
          </a:ln>
        </p:spPr>
        <p:txBody>
          <a:bodyPr spcFirstLastPara="1" wrap="square" lIns="0" tIns="6455" rIns="0" bIns="0" anchor="t" anchorCtr="0">
            <a:noAutofit/>
          </a:bodyPr>
          <a:lstStyle/>
          <a:p>
            <a:pPr marL="6803"/>
            <a:r>
              <a:rPr lang="en-US" sz="3200" dirty="0">
                <a:latin typeface="Calibri"/>
                <a:ea typeface="Calibri"/>
                <a:cs typeface="Calibri"/>
                <a:sym typeface="Calibri"/>
              </a:rPr>
              <a:t>Creating new calculated columns</a:t>
            </a:r>
            <a:endParaRPr sz="3200" dirty="0">
              <a:latin typeface="Calibri"/>
              <a:ea typeface="Calibri"/>
              <a:cs typeface="Calibri"/>
              <a:sym typeface="Calibri"/>
            </a:endParaRPr>
          </a:p>
        </p:txBody>
      </p:sp>
      <p:sp>
        <p:nvSpPr>
          <p:cNvPr id="14" name="Rectangle 13"/>
          <p:cNvSpPr/>
          <p:nvPr/>
        </p:nvSpPr>
        <p:spPr>
          <a:xfrm>
            <a:off x="712200" y="2313797"/>
            <a:ext cx="11587960" cy="1200329"/>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c_r_tat_mins</a:t>
            </a:r>
            <a:r>
              <a:rPr lang="en-US" sz="3200" dirty="0">
                <a:latin typeface="Consolas" panose="020B0609020204030204" pitchFamily="49" charset="0"/>
                <a:ea typeface="Courier New"/>
                <a:cs typeface="Consolas" panose="020B0609020204030204" pitchFamily="49" charset="0"/>
                <a:sym typeface="Courier New"/>
              </a:rPr>
              <a:t> </a:t>
            </a:r>
            <a:r>
              <a:rPr lang="en-US" sz="4000" b="1" dirty="0">
                <a:solidFill>
                  <a:schemeClr val="accent3"/>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col_rec_tat</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 * 60</a:t>
            </a:r>
            <a:r>
              <a:rPr lang="en-US" sz="3200" dirty="0">
                <a:latin typeface="Consolas" panose="020B0609020204030204" pitchFamily="49" charset="0"/>
                <a:ea typeface="Courier New"/>
                <a:cs typeface="Consolas" panose="020B0609020204030204" pitchFamily="49" charset="0"/>
                <a:sym typeface="Courier New"/>
              </a:rPr>
              <a:t>) </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2" name="Google Shape;387;p40"/>
          <p:cNvSpPr/>
          <p:nvPr/>
        </p:nvSpPr>
        <p:spPr>
          <a:xfrm>
            <a:off x="5184328" y="5124631"/>
            <a:ext cx="333375" cy="231922"/>
          </a:xfrm>
          <a:custGeom>
            <a:avLst/>
            <a:gdLst/>
            <a:ahLst/>
            <a:cxnLst/>
            <a:rect l="l" t="t" r="r" b="b"/>
            <a:pathLst>
              <a:path w="622300" h="382270" extrusionOk="0">
                <a:moveTo>
                  <a:pt x="357634" y="0"/>
                </a:moveTo>
                <a:lnTo>
                  <a:pt x="357634" y="133825"/>
                </a:lnTo>
                <a:lnTo>
                  <a:pt x="0" y="133825"/>
                </a:lnTo>
                <a:lnTo>
                  <a:pt x="0" y="247816"/>
                </a:lnTo>
                <a:lnTo>
                  <a:pt x="357634" y="247816"/>
                </a:lnTo>
                <a:lnTo>
                  <a:pt x="357634" y="381642"/>
                </a:lnTo>
                <a:lnTo>
                  <a:pt x="622084" y="190821"/>
                </a:lnTo>
                <a:lnTo>
                  <a:pt x="357634" y="0"/>
                </a:lnTo>
                <a:close/>
              </a:path>
            </a:pathLst>
          </a:custGeom>
          <a:solidFill>
            <a:srgbClr val="53585F"/>
          </a:solidFill>
          <a:ln>
            <a:noFill/>
          </a:ln>
        </p:spPr>
        <p:txBody>
          <a:bodyPr spcFirstLastPara="1" wrap="square" lIns="0" tIns="0" rIns="0" bIns="0" anchor="t" anchorCtr="0">
            <a:noAutofit/>
          </a:bodyPr>
          <a:lstStyle/>
          <a:p>
            <a:endParaRPr sz="964"/>
          </a:p>
        </p:txBody>
      </p:sp>
      <p:sp>
        <p:nvSpPr>
          <p:cNvPr id="18" name="Google Shape;324;p34"/>
          <p:cNvSpPr txBox="1"/>
          <p:nvPr/>
        </p:nvSpPr>
        <p:spPr>
          <a:xfrm>
            <a:off x="8195267" y="998054"/>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calculation can involve another column in the data frame</a:t>
            </a:r>
            <a:endParaRPr sz="2062" dirty="0">
              <a:solidFill>
                <a:schemeClr val="bg1"/>
              </a:solidFill>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27</a:t>
            </a:fld>
            <a:endParaRPr lang="en-US"/>
          </a:p>
        </p:txBody>
      </p:sp>
      <p:graphicFrame>
        <p:nvGraphicFramePr>
          <p:cNvPr id="4" name="Table 3"/>
          <p:cNvGraphicFramePr>
            <a:graphicFrameLocks noGrp="1"/>
          </p:cNvGraphicFramePr>
          <p:nvPr/>
        </p:nvGraphicFramePr>
        <p:xfrm>
          <a:off x="558945" y="4022186"/>
          <a:ext cx="4507107" cy="2355755"/>
        </p:xfrm>
        <a:graphic>
          <a:graphicData uri="http://schemas.openxmlformats.org/drawingml/2006/table">
            <a:tbl>
              <a:tblPr/>
              <a:tblGrid>
                <a:gridCol w="1502369">
                  <a:extLst>
                    <a:ext uri="{9D8B030D-6E8A-4147-A177-3AD203B41FA5}">
                      <a16:colId xmlns:a16="http://schemas.microsoft.com/office/drawing/2014/main" val="2953353645"/>
                    </a:ext>
                  </a:extLst>
                </a:gridCol>
                <a:gridCol w="1502369">
                  <a:extLst>
                    <a:ext uri="{9D8B030D-6E8A-4147-A177-3AD203B41FA5}">
                      <a16:colId xmlns:a16="http://schemas.microsoft.com/office/drawing/2014/main" val="2850260362"/>
                    </a:ext>
                  </a:extLst>
                </a:gridCol>
                <a:gridCol w="1502369">
                  <a:extLst>
                    <a:ext uri="{9D8B030D-6E8A-4147-A177-3AD203B41FA5}">
                      <a16:colId xmlns:a16="http://schemas.microsoft.com/office/drawing/2014/main" val="1083288691"/>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extLst>
                  <a:ext uri="{0D108BD9-81ED-4DB2-BD59-A6C34878D82A}">
                    <a16:rowId xmlns:a16="http://schemas.microsoft.com/office/drawing/2014/main" val="1265016389"/>
                  </a:ext>
                </a:extLst>
              </a:tr>
            </a:tbl>
          </a:graphicData>
        </a:graphic>
      </p:graphicFrame>
      <p:graphicFrame>
        <p:nvGraphicFramePr>
          <p:cNvPr id="20" name="Table 19"/>
          <p:cNvGraphicFramePr>
            <a:graphicFrameLocks noGrp="1"/>
          </p:cNvGraphicFramePr>
          <p:nvPr/>
        </p:nvGraphicFramePr>
        <p:xfrm>
          <a:off x="5635979" y="4040833"/>
          <a:ext cx="6380760" cy="2355755"/>
        </p:xfrm>
        <a:graphic>
          <a:graphicData uri="http://schemas.openxmlformats.org/drawingml/2006/table">
            <a:tbl>
              <a:tblPr/>
              <a:tblGrid>
                <a:gridCol w="1595190">
                  <a:extLst>
                    <a:ext uri="{9D8B030D-6E8A-4147-A177-3AD203B41FA5}">
                      <a16:colId xmlns:a16="http://schemas.microsoft.com/office/drawing/2014/main" val="2953353645"/>
                    </a:ext>
                  </a:extLst>
                </a:gridCol>
                <a:gridCol w="1595190">
                  <a:extLst>
                    <a:ext uri="{9D8B030D-6E8A-4147-A177-3AD203B41FA5}">
                      <a16:colId xmlns:a16="http://schemas.microsoft.com/office/drawing/2014/main" val="2850260362"/>
                    </a:ext>
                  </a:extLst>
                </a:gridCol>
                <a:gridCol w="1595190">
                  <a:extLst>
                    <a:ext uri="{9D8B030D-6E8A-4147-A177-3AD203B41FA5}">
                      <a16:colId xmlns:a16="http://schemas.microsoft.com/office/drawing/2014/main" val="1083288691"/>
                    </a:ext>
                  </a:extLst>
                </a:gridCol>
                <a:gridCol w="1595190">
                  <a:extLst>
                    <a:ext uri="{9D8B030D-6E8A-4147-A177-3AD203B41FA5}">
                      <a16:colId xmlns:a16="http://schemas.microsoft.com/office/drawing/2014/main" val="2986944758"/>
                    </a:ext>
                  </a:extLst>
                </a:gridCol>
              </a:tblGrid>
              <a:tr h="751663">
                <a:tc>
                  <a:txBody>
                    <a:bodyPr/>
                    <a:lstStyle/>
                    <a:p>
                      <a:pPr algn="ctr" fontAlgn="t"/>
                      <a:r>
                        <a:rPr lang="en-US" sz="2000" b="1" i="0" u="none" strike="noStrike" dirty="0" err="1">
                          <a:solidFill>
                            <a:schemeClr val="bg1"/>
                          </a:solidFill>
                          <a:effectLst/>
                          <a:latin typeface="Arial" panose="020B0604020202020204" pitchFamily="34" charset="0"/>
                        </a:rPr>
                        <a:t>mrn</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col_rec_tat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fontAlgn="t"/>
                      <a:r>
                        <a:rPr lang="en-US" sz="2000" b="1" i="0" u="none" strike="noStrike" dirty="0" err="1">
                          <a:solidFill>
                            <a:schemeClr val="bg1"/>
                          </a:solidFill>
                          <a:effectLst/>
                          <a:latin typeface="Arial" panose="020B0604020202020204" pitchFamily="34" charset="0"/>
                        </a:rPr>
                        <a:t>rec_ver_tat</a:t>
                      </a:r>
                      <a:endParaRPr lang="en-US" sz="2000" b="1" i="0" u="none" strike="noStrike" dirty="0">
                        <a:solidFill>
                          <a:schemeClr val="bg1"/>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A6A6A6"/>
                    </a:solidFill>
                  </a:tcPr>
                </a:tc>
                <a:tc>
                  <a:txBody>
                    <a:bodyPr/>
                    <a:lstStyle/>
                    <a:p>
                      <a:pPr algn="ctr" rtl="0" fontAlgn="ctr"/>
                      <a:r>
                        <a:rPr lang="en-US" sz="2000" b="1" i="0" u="none" strike="noStrike" dirty="0" err="1">
                          <a:solidFill>
                            <a:srgbClr val="FFFFFF"/>
                          </a:solidFill>
                          <a:effectLst/>
                          <a:latin typeface="Arial" panose="020B0604020202020204" pitchFamily="34" charset="0"/>
                        </a:rPr>
                        <a:t>c_r_tat_mins</a:t>
                      </a:r>
                      <a:endParaRPr lang="en-US" sz="2000" b="1" i="0" u="none" strike="noStrike" dirty="0">
                        <a:solidFill>
                          <a:srgbClr val="FFFFFF"/>
                        </a:solidFill>
                        <a:effectLst/>
                        <a:latin typeface="Arial" panose="020B0604020202020204" pitchFamily="34" charset="0"/>
                      </a:endParaRP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38DD5"/>
                    </a:solidFill>
                  </a:tcPr>
                </a:tc>
                <a:extLst>
                  <a:ext uri="{0D108BD9-81ED-4DB2-BD59-A6C34878D82A}">
                    <a16:rowId xmlns:a16="http://schemas.microsoft.com/office/drawing/2014/main" val="1299481679"/>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5000876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29.5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11.5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1770</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745838708"/>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5006017</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3.6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216</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150813573"/>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5001412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a:solidFill>
                            <a:srgbClr val="000000"/>
                          </a:solidFill>
                          <a:effectLst/>
                          <a:latin typeface="Arial" panose="020B0604020202020204" pitchFamily="34" charset="0"/>
                        </a:rPr>
                        <a:t>1.4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5.2</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84</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2481542292"/>
                  </a:ext>
                </a:extLst>
              </a:tr>
              <a:tr h="401023">
                <a:tc>
                  <a:txBody>
                    <a:bodyPr/>
                    <a:lstStyle/>
                    <a:p>
                      <a:pPr algn="ctr" rtl="0" fontAlgn="ctr"/>
                      <a:r>
                        <a:rPr lang="en-US" sz="2000" b="0" i="0" u="none" strike="noStrike" dirty="0">
                          <a:solidFill>
                            <a:srgbClr val="000000"/>
                          </a:solidFill>
                          <a:effectLst/>
                          <a:latin typeface="Arial" panose="020B0604020202020204" pitchFamily="34" charset="0"/>
                        </a:rPr>
                        <a:t>5000533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2.3</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fontAlgn="t"/>
                      <a:r>
                        <a:rPr lang="en-US" sz="2000" b="0" i="0" u="none" strike="noStrike" dirty="0">
                          <a:solidFill>
                            <a:srgbClr val="000000"/>
                          </a:solidFill>
                          <a:effectLst/>
                          <a:latin typeface="Arial" panose="020B0604020202020204" pitchFamily="34" charset="0"/>
                        </a:rPr>
                        <a:t>5.8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D9D9"/>
                    </a:solidFill>
                  </a:tcPr>
                </a:tc>
                <a:tc>
                  <a:txBody>
                    <a:bodyPr/>
                    <a:lstStyle/>
                    <a:p>
                      <a:pPr algn="ctr" rtl="0" fontAlgn="ctr"/>
                      <a:r>
                        <a:rPr lang="en-US" sz="2000" b="0" i="0" u="none" strike="noStrike" dirty="0">
                          <a:solidFill>
                            <a:srgbClr val="000000"/>
                          </a:solidFill>
                          <a:effectLst/>
                          <a:latin typeface="Arial" panose="020B0604020202020204" pitchFamily="34" charset="0"/>
                        </a:rPr>
                        <a:t>138</a:t>
                      </a:r>
                    </a:p>
                  </a:txBody>
                  <a:tcPr marL="3175" marR="3175" marT="3175"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8DB4E2"/>
                    </a:solidFill>
                  </a:tcPr>
                </a:tc>
                <a:extLst>
                  <a:ext uri="{0D108BD9-81ED-4DB2-BD59-A6C34878D82A}">
                    <a16:rowId xmlns:a16="http://schemas.microsoft.com/office/drawing/2014/main" val="1265016389"/>
                  </a:ext>
                </a:extLst>
              </a:tr>
            </a:tbl>
          </a:graphicData>
        </a:graphic>
      </p:graphicFrame>
    </p:spTree>
    <p:extLst>
      <p:ext uri="{BB962C8B-B14F-4D97-AF65-F5344CB8AC3E}">
        <p14:creationId xmlns:p14="http://schemas.microsoft.com/office/powerpoint/2010/main" val="2381113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3C88BE-4979-C047-9338-4A1163EC3C4D}"/>
              </a:ext>
            </a:extLst>
          </p:cNvPr>
          <p:cNvSpPr>
            <a:spLocks noGrp="1"/>
          </p:cNvSpPr>
          <p:nvPr>
            <p:ph type="title"/>
          </p:nvPr>
        </p:nvSpPr>
        <p:spPr/>
        <p:txBody>
          <a:bodyPr/>
          <a:lstStyle/>
          <a:p>
            <a:r>
              <a:rPr lang="en-US" dirty="0"/>
              <a:t>Your Turn 3</a:t>
            </a:r>
          </a:p>
        </p:txBody>
      </p:sp>
      <p:sp>
        <p:nvSpPr>
          <p:cNvPr id="3" name="Text Placeholder 2">
            <a:extLst>
              <a:ext uri="{FF2B5EF4-FFF2-40B4-BE49-F238E27FC236}">
                <a16:creationId xmlns:a16="http://schemas.microsoft.com/office/drawing/2014/main" id="{83332658-7C45-D741-89BE-843D2DEB133B}"/>
              </a:ext>
            </a:extLst>
          </p:cNvPr>
          <p:cNvSpPr>
            <a:spLocks noGrp="1"/>
          </p:cNvSpPr>
          <p:nvPr>
            <p:ph type="body" sz="quarter" idx="13"/>
          </p:nvPr>
        </p:nvSpPr>
        <p:spPr/>
        <p:txBody>
          <a:bodyPr/>
          <a:lstStyle/>
          <a:p>
            <a:r>
              <a:rPr lang="en-US" dirty="0">
                <a:latin typeface="Calibri" panose="020F0502020204030204" pitchFamily="34" charset="0"/>
                <a:ea typeface="Calibri"/>
                <a:cs typeface="Consolas" panose="020B0609020204030204" pitchFamily="49" charset="0"/>
                <a:sym typeface="Calibri"/>
              </a:rPr>
              <a:t>Create a new column using the mutate() function that contains the total TAT  (sum of </a:t>
            </a:r>
            <a:r>
              <a:rPr lang="en-US" b="1" dirty="0" err="1">
                <a:latin typeface="Consolas" panose="020B0609020204030204" pitchFamily="49" charset="0"/>
                <a:ea typeface="Calibri"/>
                <a:cs typeface="Consolas" panose="020B0609020204030204" pitchFamily="49" charset="0"/>
                <a:sym typeface="Calibri"/>
              </a:rPr>
              <a:t>col_rec_tat</a:t>
            </a:r>
            <a:r>
              <a:rPr lang="en-US" b="1" dirty="0">
                <a:latin typeface="Calibri" panose="020F0502020204030204" pitchFamily="34" charset="0"/>
                <a:ea typeface="Calibri"/>
                <a:cs typeface="Consolas" panose="020B0609020204030204" pitchFamily="49" charset="0"/>
                <a:sym typeface="Calibri"/>
              </a:rPr>
              <a:t> </a:t>
            </a:r>
            <a:r>
              <a:rPr lang="en-US" dirty="0">
                <a:latin typeface="Calibri" panose="020F0502020204030204" pitchFamily="34" charset="0"/>
                <a:ea typeface="Calibri"/>
                <a:cs typeface="Consolas" panose="020B0609020204030204" pitchFamily="49" charset="0"/>
                <a:sym typeface="Calibri"/>
              </a:rPr>
              <a:t>and </a:t>
            </a:r>
            <a:r>
              <a:rPr lang="en-US" b="1" dirty="0" err="1">
                <a:latin typeface="Consolas" panose="020B0609020204030204" pitchFamily="49" charset="0"/>
                <a:ea typeface="Calibri"/>
                <a:cs typeface="Consolas" panose="020B0609020204030204" pitchFamily="49" charset="0"/>
                <a:sym typeface="Calibri"/>
              </a:rPr>
              <a:t>rec_ver_tat</a:t>
            </a:r>
            <a:r>
              <a:rPr lang="en-US" dirty="0">
                <a:latin typeface="Calibri" panose="020F0502020204030204" pitchFamily="34" charset="0"/>
                <a:ea typeface="Calibri"/>
                <a:cs typeface="Consolas" panose="020B0609020204030204" pitchFamily="49" charset="0"/>
                <a:sym typeface="Calibri"/>
              </a:rPr>
              <a:t>)</a:t>
            </a:r>
          </a:p>
          <a:p>
            <a:endParaRPr lang="en-US" dirty="0"/>
          </a:p>
        </p:txBody>
      </p:sp>
    </p:spTree>
    <p:extLst>
      <p:ext uri="{BB962C8B-B14F-4D97-AF65-F5344CB8AC3E}">
        <p14:creationId xmlns:p14="http://schemas.microsoft.com/office/powerpoint/2010/main" val="9793404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9" name="data-transformation.001.png"/>
          <p:cNvPicPr>
            <a:picLocks noChangeAspect="1"/>
          </p:cNvPicPr>
          <p:nvPr/>
        </p:nvPicPr>
        <p:blipFill>
          <a:blip r:embed="rId3"/>
          <a:stretch>
            <a:fillRect/>
          </a:stretch>
        </p:blipFill>
        <p:spPr>
          <a:xfrm>
            <a:off x="3606527" y="2446343"/>
            <a:ext cx="4996330" cy="3860801"/>
          </a:xfrm>
          <a:prstGeom prst="rect">
            <a:avLst/>
          </a:prstGeom>
          <a:ln w="25400">
            <a:solidFill>
              <a:srgbClr val="000000"/>
            </a:solidFill>
            <a:miter lim="400000"/>
          </a:ln>
        </p:spPr>
      </p:pic>
      <p:pic>
        <p:nvPicPr>
          <p:cNvPr id="1111" name="Picture 1110"/>
          <p:cNvPicPr>
            <a:picLocks/>
          </p:cNvPicPr>
          <p:nvPr/>
        </p:nvPicPr>
        <p:blipFill>
          <a:blip r:embed="rId4"/>
          <a:stretch>
            <a:fillRect/>
          </a:stretch>
        </p:blipFill>
        <p:spPr>
          <a:xfrm>
            <a:off x="8444327" y="3498101"/>
            <a:ext cx="781523" cy="999981"/>
          </a:xfrm>
          <a:prstGeom prst="rect">
            <a:avLst/>
          </a:prstGeom>
        </p:spPr>
      </p:pic>
      <p:sp>
        <p:nvSpPr>
          <p:cNvPr id="1113" name="Shape 1113"/>
          <p:cNvSpPr txBox="1"/>
          <p:nvPr/>
        </p:nvSpPr>
        <p:spPr>
          <a:xfrm rot="20517336">
            <a:off x="9106310" y="3779343"/>
            <a:ext cx="865854" cy="2337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nSpc>
                <a:spcPct val="70000"/>
              </a:lnSpc>
              <a:defRPr sz="3000">
                <a:solidFill>
                  <a:schemeClr val="accent4">
                    <a:hueOff val="384618"/>
                    <a:satOff val="3869"/>
                    <a:lumOff val="5802"/>
                  </a:schemeClr>
                </a:solidFill>
                <a:latin typeface="Helvetica"/>
                <a:ea typeface="Helvetica"/>
                <a:cs typeface="Helvetica"/>
                <a:sym typeface="Helvetica"/>
              </a:defRPr>
            </a:lvl1pPr>
          </a:lstStyle>
          <a:p>
            <a:r>
              <a:rPr sz="1500"/>
              <a:t>on back</a:t>
            </a:r>
          </a:p>
        </p:txBody>
      </p:sp>
      <p:sp>
        <p:nvSpPr>
          <p:cNvPr id="1114" name="Shape 1114"/>
          <p:cNvSpPr txBox="1"/>
          <p:nvPr/>
        </p:nvSpPr>
        <p:spPr>
          <a:xfrm>
            <a:off x="3951962" y="169134"/>
            <a:ext cx="7345960" cy="11984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normAutofit fontScale="92500"/>
          </a:bodyPr>
          <a:lstStyle>
            <a:lvl1pPr>
              <a:defRPr sz="10000">
                <a:latin typeface="Helvetica"/>
                <a:ea typeface="Helvetica"/>
                <a:cs typeface="Helvetica"/>
                <a:sym typeface="Helvetica"/>
              </a:defRPr>
            </a:lvl1pPr>
          </a:lstStyle>
          <a:p>
            <a:r>
              <a:rPr lang="en-US" sz="5000" dirty="0"/>
              <a:t>F</a:t>
            </a:r>
            <a:r>
              <a:rPr sz="5000" dirty="0"/>
              <a:t>unctions</a:t>
            </a:r>
            <a:r>
              <a:rPr lang="en-US" sz="5000" dirty="0"/>
              <a:t> to use in mutate()</a:t>
            </a:r>
            <a:endParaRPr sz="5000" dirty="0"/>
          </a:p>
        </p:txBody>
      </p:sp>
      <p:sp>
        <p:nvSpPr>
          <p:cNvPr id="1116" name="Shape 1116"/>
          <p:cNvSpPr/>
          <p:nvPr/>
        </p:nvSpPr>
        <p:spPr>
          <a:xfrm>
            <a:off x="3340641" y="910402"/>
            <a:ext cx="1526157" cy="5719584"/>
          </a:xfrm>
          <a:custGeom>
            <a:avLst/>
            <a:gdLst/>
            <a:ahLst/>
            <a:cxnLst>
              <a:cxn ang="0">
                <a:pos x="wd2" y="hd2"/>
              </a:cxn>
              <a:cxn ang="5400000">
                <a:pos x="wd2" y="hd2"/>
              </a:cxn>
              <a:cxn ang="10800000">
                <a:pos x="wd2" y="hd2"/>
              </a:cxn>
              <a:cxn ang="16200000">
                <a:pos x="wd2" y="hd2"/>
              </a:cxn>
            </a:cxnLst>
            <a:rect l="0" t="0" r="r" b="b"/>
            <a:pathLst>
              <a:path w="21600" h="21600" extrusionOk="0">
                <a:moveTo>
                  <a:pt x="101" y="0"/>
                </a:moveTo>
                <a:lnTo>
                  <a:pt x="21483" y="6501"/>
                </a:lnTo>
                <a:lnTo>
                  <a:pt x="21600" y="18851"/>
                </a:lnTo>
                <a:lnTo>
                  <a:pt x="0" y="21600"/>
                </a:lnTo>
                <a:lnTo>
                  <a:pt x="101" y="0"/>
                </a:lnTo>
                <a:close/>
              </a:path>
            </a:pathLst>
          </a:custGeom>
          <a:solidFill>
            <a:srgbClr val="000000">
              <a:alpha val="38947"/>
            </a:srgbClr>
          </a:solidFill>
          <a:ln w="12700">
            <a:miter lim="400000"/>
          </a:ln>
        </p:spPr>
        <p:txBody>
          <a:bodyPr lIns="0" tIns="0" rIns="0" bIns="0"/>
          <a:lstStyle/>
          <a:p>
            <a:pPr>
              <a:defRPr sz="5600">
                <a:solidFill>
                  <a:srgbClr val="FFFFFF"/>
                </a:solidFill>
                <a:effectLst>
                  <a:outerShdw blurRad="38100" dist="12700" dir="5400000" rotWithShape="0">
                    <a:srgbClr val="000000">
                      <a:alpha val="50000"/>
                    </a:srgbClr>
                  </a:outerShdw>
                </a:effectLst>
              </a:defRPr>
            </a:pPr>
            <a:endParaRPr sz="2800"/>
          </a:p>
        </p:txBody>
      </p:sp>
      <p:sp>
        <p:nvSpPr>
          <p:cNvPr id="1117" name="Shape 1117"/>
          <p:cNvSpPr/>
          <p:nvPr/>
        </p:nvSpPr>
        <p:spPr>
          <a:xfrm>
            <a:off x="3682517" y="2649805"/>
            <a:ext cx="1188760" cy="3259975"/>
          </a:xfrm>
          <a:prstGeom prst="rect">
            <a:avLst/>
          </a:prstGeom>
          <a:solidFill>
            <a:srgbClr val="53585F">
              <a:alpha val="60770"/>
            </a:srgbClr>
          </a:solidFill>
          <a:ln w="25400">
            <a:miter lim="400000"/>
          </a:ln>
        </p:spPr>
        <p:txBody>
          <a:bodyPr lIns="35719" tIns="35719" rIns="35719" bIns="35719" anchor="ctr"/>
          <a:lstStyle/>
          <a:p>
            <a:pPr>
              <a:defRPr sz="5600">
                <a:solidFill>
                  <a:srgbClr val="FFFFFF"/>
                </a:solidFill>
                <a:effectLst>
                  <a:outerShdw blurRad="38100" dist="12700" dir="5400000" rotWithShape="0">
                    <a:srgbClr val="000000">
                      <a:alpha val="50000"/>
                    </a:srgbClr>
                  </a:outerShdw>
                </a:effectLst>
              </a:defRPr>
            </a:pPr>
            <a:endParaRPr sz="2800"/>
          </a:p>
        </p:txBody>
      </p:sp>
      <p:pic>
        <p:nvPicPr>
          <p:cNvPr id="1118" name="data-transformation.pdf"/>
          <p:cNvPicPr>
            <a:picLocks noChangeAspect="1"/>
          </p:cNvPicPr>
          <p:nvPr/>
        </p:nvPicPr>
        <p:blipFill>
          <a:blip r:embed="rId5"/>
          <a:srcRect l="880" t="5920" r="74437" b="12435"/>
          <a:stretch>
            <a:fillRect/>
          </a:stretch>
        </p:blipFill>
        <p:spPr>
          <a:xfrm>
            <a:off x="1130548" y="922392"/>
            <a:ext cx="2233626" cy="5709204"/>
          </a:xfrm>
          <a:prstGeom prst="rect">
            <a:avLst/>
          </a:prstGeom>
          <a:ln w="25400">
            <a:solidFill>
              <a:srgbClr val="000000"/>
            </a:solidFill>
            <a:miter lim="400000"/>
          </a:ln>
        </p:spPr>
      </p:pic>
      <p:sp>
        <p:nvSpPr>
          <p:cNvPr id="6" name="Slide Number Placeholder 5"/>
          <p:cNvSpPr>
            <a:spLocks noGrp="1"/>
          </p:cNvSpPr>
          <p:nvPr>
            <p:ph type="sldNum" sz="quarter" idx="2"/>
          </p:nvPr>
        </p:nvSpPr>
        <p:spPr>
          <a:xfrm>
            <a:off x="11929857" y="6431243"/>
            <a:ext cx="524286" cy="451836"/>
          </a:xfrm>
        </p:spPr>
        <p:txBody>
          <a:bodyPr/>
          <a:lstStyle/>
          <a:p>
            <a:fld id="{86CB4B4D-7CA3-9044-876B-883B54F8677D}" type="slidenum">
              <a:rPr lang="en-US" smtClean="0">
                <a:solidFill>
                  <a:schemeClr val="tx1"/>
                </a:solidFill>
              </a:rPr>
              <a:t>29</a:t>
            </a:fld>
            <a:endParaRPr lang="en-US">
              <a:solidFill>
                <a:schemeClr val="tx1"/>
              </a:solidFill>
            </a:endParaRPr>
          </a:p>
        </p:txBody>
      </p:sp>
    </p:spTree>
    <p:extLst>
      <p:ext uri="{BB962C8B-B14F-4D97-AF65-F5344CB8AC3E}">
        <p14:creationId xmlns:p14="http://schemas.microsoft.com/office/powerpoint/2010/main" val="44326572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2D749-AF2D-ED45-9BE2-8D4BB0518BC1}"/>
              </a:ext>
            </a:extLst>
          </p:cNvPr>
          <p:cNvSpPr>
            <a:spLocks noGrp="1"/>
          </p:cNvSpPr>
          <p:nvPr>
            <p:ph type="title"/>
          </p:nvPr>
        </p:nvSpPr>
        <p:spPr/>
        <p:txBody>
          <a:bodyPr/>
          <a:lstStyle/>
          <a:p>
            <a:r>
              <a:rPr lang="en-US" dirty="0"/>
              <a:t>Reordering Rows</a:t>
            </a:r>
          </a:p>
        </p:txBody>
      </p:sp>
    </p:spTree>
    <p:extLst>
      <p:ext uri="{BB962C8B-B14F-4D97-AF65-F5344CB8AC3E}">
        <p14:creationId xmlns:p14="http://schemas.microsoft.com/office/powerpoint/2010/main" val="42518629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2864C1-603E-8842-AE96-D3526096E32C}"/>
              </a:ext>
            </a:extLst>
          </p:cNvPr>
          <p:cNvSpPr>
            <a:spLocks noGrp="1"/>
          </p:cNvSpPr>
          <p:nvPr>
            <p:ph idx="4294967295"/>
          </p:nvPr>
        </p:nvSpPr>
        <p:spPr>
          <a:xfrm>
            <a:off x="497305" y="1663700"/>
            <a:ext cx="11309213" cy="4618205"/>
          </a:xfrm>
        </p:spPr>
        <p:txBody>
          <a:bodyPr>
            <a:normAutofit lnSpcReduction="10000"/>
          </a:bodyPr>
          <a:lstStyle/>
          <a:p>
            <a:pPr marL="0" indent="0">
              <a:buNone/>
            </a:pPr>
            <a:r>
              <a:rPr lang="en-US" sz="3200" b="1" dirty="0"/>
              <a:t>			arrange() </a:t>
            </a:r>
            <a:r>
              <a:rPr lang="en-US" sz="3200" dirty="0"/>
              <a:t>sorts data based on the data type of the 			column(s) used to sort</a:t>
            </a:r>
          </a:p>
          <a:p>
            <a:pPr marL="0" indent="0">
              <a:buNone/>
            </a:pPr>
            <a:endParaRPr lang="en-US" sz="3200" b="1" dirty="0"/>
          </a:p>
          <a:p>
            <a:pPr marL="0" indent="0">
              <a:buNone/>
            </a:pPr>
            <a:r>
              <a:rPr lang="en-US" sz="3200" b="1" dirty="0"/>
              <a:t>			Pipes (|&gt;) </a:t>
            </a:r>
            <a:r>
              <a:rPr lang="en-US" sz="3200" dirty="0"/>
              <a:t>allow you to sequentially apply 				functions to a data frame efficiently</a:t>
            </a:r>
          </a:p>
          <a:p>
            <a:pPr marL="0" indent="0">
              <a:buNone/>
            </a:pPr>
            <a:endParaRPr lang="en-US" sz="3200" b="1" dirty="0"/>
          </a:p>
          <a:p>
            <a:pPr marL="0" indent="0">
              <a:buNone/>
            </a:pPr>
            <a:r>
              <a:rPr lang="en-US" sz="3200" b="1" dirty="0"/>
              <a:t>			mutate()</a:t>
            </a:r>
            <a:r>
              <a:rPr lang="en-US" sz="3200" dirty="0"/>
              <a:t> adds a column to the data frame that may 			be based on calculations on one or more other 				columns</a:t>
            </a:r>
          </a:p>
        </p:txBody>
      </p:sp>
      <p:sp>
        <p:nvSpPr>
          <p:cNvPr id="4" name="object 10">
            <a:extLst>
              <a:ext uri="{FF2B5EF4-FFF2-40B4-BE49-F238E27FC236}">
                <a16:creationId xmlns:a16="http://schemas.microsoft.com/office/drawing/2014/main" id="{76AF4A87-DBFF-1B44-A044-1B865727C039}"/>
              </a:ext>
            </a:extLst>
          </p:cNvPr>
          <p:cNvSpPr txBox="1"/>
          <p:nvPr/>
        </p:nvSpPr>
        <p:spPr>
          <a:xfrm>
            <a:off x="1765568" y="576094"/>
            <a:ext cx="9018175" cy="689291"/>
          </a:xfrm>
          <a:prstGeom prst="rect">
            <a:avLst/>
          </a:prstGeom>
        </p:spPr>
        <p:txBody>
          <a:bodyPr vert="horz" wrap="square" lIns="0" tIns="12065" rIns="0" bIns="0" rtlCol="0">
            <a:spAutoFit/>
          </a:bodyPr>
          <a:lstStyle/>
          <a:p>
            <a:pPr marL="12700" algn="ctr">
              <a:lnSpc>
                <a:spcPct val="100000"/>
              </a:lnSpc>
              <a:spcBef>
                <a:spcPts val="95"/>
              </a:spcBef>
            </a:pPr>
            <a:r>
              <a:rPr lang="en-US" sz="4400" spc="-5" dirty="0">
                <a:latin typeface="Tw Cen MT" panose="020B0602020104020603" pitchFamily="34" charset="77"/>
                <a:cs typeface="Helvetica Neue"/>
              </a:rPr>
              <a:t>Recap</a:t>
            </a:r>
            <a:endParaRPr sz="4400" dirty="0">
              <a:latin typeface="Tw Cen MT" panose="020B0602020104020603" pitchFamily="34" charset="77"/>
              <a:cs typeface="Helvetica Neue"/>
            </a:endParaRPr>
          </a:p>
        </p:txBody>
      </p:sp>
      <p:sp>
        <p:nvSpPr>
          <p:cNvPr id="11" name="Right Arrow 10">
            <a:extLst>
              <a:ext uri="{FF2B5EF4-FFF2-40B4-BE49-F238E27FC236}">
                <a16:creationId xmlns:a16="http://schemas.microsoft.com/office/drawing/2014/main" id="{14552D4B-2028-E448-A771-391A6FB23707}"/>
              </a:ext>
            </a:extLst>
          </p:cNvPr>
          <p:cNvSpPr/>
          <p:nvPr/>
        </p:nvSpPr>
        <p:spPr>
          <a:xfrm>
            <a:off x="1137004" y="1767587"/>
            <a:ext cx="332903" cy="297699"/>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2" name="Table 11">
            <a:extLst>
              <a:ext uri="{FF2B5EF4-FFF2-40B4-BE49-F238E27FC236}">
                <a16:creationId xmlns:a16="http://schemas.microsoft.com/office/drawing/2014/main" id="{6A689CE8-92EF-A942-9033-DE1BFA87ACC7}"/>
              </a:ext>
            </a:extLst>
          </p:cNvPr>
          <p:cNvGraphicFramePr>
            <a:graphicFrameLocks noGrp="1"/>
          </p:cNvGraphicFramePr>
          <p:nvPr>
            <p:extLst>
              <p:ext uri="{D42A27DB-BD31-4B8C-83A1-F6EECF244321}">
                <p14:modId xmlns:p14="http://schemas.microsoft.com/office/powerpoint/2010/main" val="112036176"/>
              </p:ext>
            </p:extLst>
          </p:nvPr>
        </p:nvGraphicFramePr>
        <p:xfrm>
          <a:off x="141545" y="1090567"/>
          <a:ext cx="869837" cy="1651740"/>
        </p:xfrm>
        <a:graphic>
          <a:graphicData uri="http://schemas.openxmlformats.org/drawingml/2006/table">
            <a:tbl>
              <a:tblPr firstRow="1" bandRow="1"/>
              <a:tblGrid>
                <a:gridCol w="183060">
                  <a:extLst>
                    <a:ext uri="{9D8B030D-6E8A-4147-A177-3AD203B41FA5}">
                      <a16:colId xmlns:a16="http://schemas.microsoft.com/office/drawing/2014/main" val="20000"/>
                    </a:ext>
                  </a:extLst>
                </a:gridCol>
                <a:gridCol w="189568">
                  <a:extLst>
                    <a:ext uri="{9D8B030D-6E8A-4147-A177-3AD203B41FA5}">
                      <a16:colId xmlns:a16="http://schemas.microsoft.com/office/drawing/2014/main" val="20001"/>
                    </a:ext>
                  </a:extLst>
                </a:gridCol>
                <a:gridCol w="291833">
                  <a:extLst>
                    <a:ext uri="{9D8B030D-6E8A-4147-A177-3AD203B41FA5}">
                      <a16:colId xmlns:a16="http://schemas.microsoft.com/office/drawing/2014/main" val="20002"/>
                    </a:ext>
                  </a:extLst>
                </a:gridCol>
                <a:gridCol w="205376">
                  <a:extLst>
                    <a:ext uri="{9D8B030D-6E8A-4147-A177-3AD203B41FA5}">
                      <a16:colId xmlns:a16="http://schemas.microsoft.com/office/drawing/2014/main" val="20003"/>
                    </a:ext>
                  </a:extLst>
                </a:gridCol>
              </a:tblGrid>
              <a:tr h="201309">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184012">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3" name="Table 12">
            <a:extLst>
              <a:ext uri="{FF2B5EF4-FFF2-40B4-BE49-F238E27FC236}">
                <a16:creationId xmlns:a16="http://schemas.microsoft.com/office/drawing/2014/main" id="{8C68E1F2-D518-2040-9C3D-562E5BF52A32}"/>
              </a:ext>
            </a:extLst>
          </p:cNvPr>
          <p:cNvGraphicFramePr>
            <a:graphicFrameLocks noGrp="1"/>
          </p:cNvGraphicFramePr>
          <p:nvPr>
            <p:extLst>
              <p:ext uri="{D42A27DB-BD31-4B8C-83A1-F6EECF244321}">
                <p14:modId xmlns:p14="http://schemas.microsoft.com/office/powerpoint/2010/main" val="2847186220"/>
              </p:ext>
            </p:extLst>
          </p:nvPr>
        </p:nvGraphicFramePr>
        <p:xfrm>
          <a:off x="1595530" y="1090567"/>
          <a:ext cx="1055140" cy="1652764"/>
        </p:xfrm>
        <a:graphic>
          <a:graphicData uri="http://schemas.openxmlformats.org/drawingml/2006/table">
            <a:tbl>
              <a:tblPr firstRow="1" bandRow="1"/>
              <a:tblGrid>
                <a:gridCol w="222057">
                  <a:extLst>
                    <a:ext uri="{9D8B030D-6E8A-4147-A177-3AD203B41FA5}">
                      <a16:colId xmlns:a16="http://schemas.microsoft.com/office/drawing/2014/main" val="20000"/>
                    </a:ext>
                  </a:extLst>
                </a:gridCol>
                <a:gridCol w="229952">
                  <a:extLst>
                    <a:ext uri="{9D8B030D-6E8A-4147-A177-3AD203B41FA5}">
                      <a16:colId xmlns:a16="http://schemas.microsoft.com/office/drawing/2014/main" val="20001"/>
                    </a:ext>
                  </a:extLst>
                </a:gridCol>
                <a:gridCol w="354003">
                  <a:extLst>
                    <a:ext uri="{9D8B030D-6E8A-4147-A177-3AD203B41FA5}">
                      <a16:colId xmlns:a16="http://schemas.microsoft.com/office/drawing/2014/main" val="20002"/>
                    </a:ext>
                  </a:extLst>
                </a:gridCol>
                <a:gridCol w="249128">
                  <a:extLst>
                    <a:ext uri="{9D8B030D-6E8A-4147-A177-3AD203B41FA5}">
                      <a16:colId xmlns:a16="http://schemas.microsoft.com/office/drawing/2014/main" val="20003"/>
                    </a:ext>
                  </a:extLst>
                </a:gridCol>
              </a:tblGrid>
              <a:tr h="354952">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324453">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pic>
        <p:nvPicPr>
          <p:cNvPr id="14" name="Picture 13">
            <a:extLst>
              <a:ext uri="{FF2B5EF4-FFF2-40B4-BE49-F238E27FC236}">
                <a16:creationId xmlns:a16="http://schemas.microsoft.com/office/drawing/2014/main" id="{3354B746-7CA7-FA49-910F-0406E772248A}"/>
              </a:ext>
            </a:extLst>
          </p:cNvPr>
          <p:cNvPicPr>
            <a:picLocks noChangeAspect="1"/>
          </p:cNvPicPr>
          <p:nvPr/>
        </p:nvPicPr>
        <p:blipFill>
          <a:blip r:embed="rId3"/>
          <a:stretch>
            <a:fillRect/>
          </a:stretch>
        </p:blipFill>
        <p:spPr>
          <a:xfrm>
            <a:off x="138485" y="4792715"/>
            <a:ext cx="2914089" cy="794752"/>
          </a:xfrm>
          <a:prstGeom prst="rect">
            <a:avLst/>
          </a:prstGeom>
        </p:spPr>
      </p:pic>
    </p:spTree>
    <p:extLst>
      <p:ext uri="{BB962C8B-B14F-4D97-AF65-F5344CB8AC3E}">
        <p14:creationId xmlns:p14="http://schemas.microsoft.com/office/powerpoint/2010/main" val="24897169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6600" dirty="0">
                <a:solidFill>
                  <a:schemeClr val="tx1">
                    <a:lumMod val="75000"/>
                    <a:lumOff val="25000"/>
                  </a:schemeClr>
                </a:solidFill>
              </a:rPr>
              <a:t>What else?</a:t>
            </a:r>
          </a:p>
        </p:txBody>
      </p:sp>
    </p:spTree>
    <p:extLst>
      <p:ext uri="{BB962C8B-B14F-4D97-AF65-F5344CB8AC3E}">
        <p14:creationId xmlns:p14="http://schemas.microsoft.com/office/powerpoint/2010/main" val="34701746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701042" y="4144282"/>
            <a:ext cx="4773976" cy="1909590"/>
          </a:xfrm>
          <a:prstGeom prst="rect">
            <a:avLst/>
          </a:prstGeom>
        </p:spPr>
      </p:pic>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4367705" y="1588314"/>
            <a:ext cx="6159054"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Replacing columns</a:t>
            </a:r>
            <a:endParaRPr sz="4000" dirty="0">
              <a:latin typeface="Calibri"/>
              <a:ea typeface="Calibri"/>
              <a:cs typeface="Calibri"/>
              <a:sym typeface="Calibri"/>
            </a:endParaRPr>
          </a:p>
        </p:txBody>
      </p:sp>
      <p:sp>
        <p:nvSpPr>
          <p:cNvPr id="14" name="Rectangle 13"/>
          <p:cNvSpPr/>
          <p:nvPr/>
        </p:nvSpPr>
        <p:spPr>
          <a:xfrm>
            <a:off x="777239" y="2330166"/>
            <a:ext cx="11057409" cy="1077218"/>
          </a:xfrm>
          <a:prstGeom prst="rect">
            <a:avLst/>
          </a:prstGeom>
        </p:spPr>
        <p:txBody>
          <a:bodyPr wrap="square">
            <a:spAutoFit/>
          </a:bodyPr>
          <a:lstStyle/>
          <a:p>
            <a:r>
              <a:rPr lang="en-US" sz="3200" dirty="0" err="1">
                <a:latin typeface="Consolas" panose="020B0609020204030204" pitchFamily="49" charset="0"/>
                <a:ea typeface="Courier New"/>
                <a:cs typeface="Consolas" panose="020B0609020204030204" pitchFamily="49" charset="0"/>
                <a:sym typeface="Courier New"/>
              </a:rPr>
              <a:t>covid_testing</a:t>
            </a:r>
            <a:r>
              <a:rPr lang="en-US" sz="3200" dirty="0">
                <a:latin typeface="Consolas" panose="020B0609020204030204" pitchFamily="49" charset="0"/>
                <a:ea typeface="Courier New"/>
                <a:cs typeface="Consolas" panose="020B0609020204030204" pitchFamily="49" charset="0"/>
                <a:sym typeface="Courier New"/>
              </a:rPr>
              <a:t> |&gt;</a:t>
            </a:r>
          </a:p>
          <a:p>
            <a:r>
              <a:rPr lang="en-US" sz="3200" dirty="0">
                <a:latin typeface="Consolas" panose="020B0609020204030204" pitchFamily="49" charset="0"/>
                <a:ea typeface="Courier New"/>
                <a:cs typeface="Consolas" panose="020B0609020204030204" pitchFamily="49" charset="0"/>
                <a:sym typeface="Courier New"/>
              </a:rPr>
              <a:t>	mutate(</a:t>
            </a:r>
            <a:r>
              <a:rPr lang="en-US" sz="3200" dirty="0" err="1">
                <a:solidFill>
                  <a:srgbClr val="538DD5"/>
                </a:solidFill>
                <a:latin typeface="Consolas" panose="020B0609020204030204" pitchFamily="49" charset="0"/>
                <a:ea typeface="Courier New"/>
                <a:cs typeface="Consolas" panose="020B0609020204030204" pitchFamily="49" charset="0"/>
                <a:sym typeface="Courier New"/>
              </a:rPr>
              <a:t>mrn</a:t>
            </a:r>
            <a:r>
              <a:rPr lang="en-US" sz="3200" dirty="0">
                <a:latin typeface="Consolas" panose="020B0609020204030204" pitchFamily="49" charset="0"/>
                <a:ea typeface="Courier New"/>
                <a:cs typeface="Consolas" panose="020B0609020204030204" pitchFamily="49" charset="0"/>
                <a:sym typeface="Courier New"/>
              </a:rPr>
              <a:t> =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as.character</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mrn</a:t>
            </a:r>
            <a:r>
              <a:rPr lang="en-US" sz="32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 </a:t>
            </a:r>
            <a:endParaRPr lang="en-US" sz="800" dirty="0"/>
          </a:p>
        </p:txBody>
      </p:sp>
      <p:sp>
        <p:nvSpPr>
          <p:cNvPr id="15" name="Google Shape;46;p7"/>
          <p:cNvSpPr>
            <a:spLocks noChangeAspect="1"/>
          </p:cNvSpPr>
          <p:nvPr/>
        </p:nvSpPr>
        <p:spPr>
          <a:xfrm>
            <a:off x="11152671" y="5805616"/>
            <a:ext cx="776274" cy="835671"/>
          </a:xfrm>
          <a:prstGeom prst="rect">
            <a:avLst/>
          </a:prstGeom>
          <a:blipFill rotWithShape="1">
            <a:blip r:embed="rId4">
              <a:alphaModFix/>
            </a:blip>
            <a:stretch>
              <a:fillRect/>
            </a:stretch>
          </a:blipFill>
          <a:ln>
            <a:noFill/>
          </a:ln>
        </p:spPr>
        <p:txBody>
          <a:bodyPr spcFirstLastPara="1" wrap="square" lIns="0" tIns="0" rIns="0" bIns="0" anchor="t" anchorCtr="0">
            <a:noAutofit/>
          </a:bodyPr>
          <a:lstStyle/>
          <a:p>
            <a:endParaRPr sz="964"/>
          </a:p>
        </p:txBody>
      </p:sp>
      <p:sp>
        <p:nvSpPr>
          <p:cNvPr id="4" name="Rounded Rectangle 3"/>
          <p:cNvSpPr/>
          <p:nvPr/>
        </p:nvSpPr>
        <p:spPr>
          <a:xfrm>
            <a:off x="1386839" y="4117940"/>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ular Callout 2"/>
          <p:cNvSpPr/>
          <p:nvPr/>
        </p:nvSpPr>
        <p:spPr>
          <a:xfrm rot="10800000" flipH="1">
            <a:off x="8459827" y="622214"/>
            <a:ext cx="3220449" cy="227523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 name="connsiteX0" fmla="*/ 0 w 2928396"/>
              <a:gd name="connsiteY0" fmla="*/ 1824956 h 3252469"/>
              <a:gd name="connsiteX1" fmla="*/ 285509 w 2928396"/>
              <a:gd name="connsiteY1" fmla="*/ 1539447 h 3252469"/>
              <a:gd name="connsiteX2" fmla="*/ 904754 w 2928396"/>
              <a:gd name="connsiteY2" fmla="*/ 1562597 h 3252469"/>
              <a:gd name="connsiteX3" fmla="*/ 33811 w 2928396"/>
              <a:gd name="connsiteY3" fmla="*/ 0 h 3252469"/>
              <a:gd name="connsiteX4" fmla="*/ 1220165 w 2928396"/>
              <a:gd name="connsiteY4" fmla="*/ 1539447 h 3252469"/>
              <a:gd name="connsiteX5" fmla="*/ 2642887 w 2928396"/>
              <a:gd name="connsiteY5" fmla="*/ 1539447 h 3252469"/>
              <a:gd name="connsiteX6" fmla="*/ 2928396 w 2928396"/>
              <a:gd name="connsiteY6" fmla="*/ 1824956 h 3252469"/>
              <a:gd name="connsiteX7" fmla="*/ 2928396 w 2928396"/>
              <a:gd name="connsiteY7" fmla="*/ 1824951 h 3252469"/>
              <a:gd name="connsiteX8" fmla="*/ 2928396 w 2928396"/>
              <a:gd name="connsiteY8" fmla="*/ 1824951 h 3252469"/>
              <a:gd name="connsiteX9" fmla="*/ 2928396 w 2928396"/>
              <a:gd name="connsiteY9" fmla="*/ 2253206 h 3252469"/>
              <a:gd name="connsiteX10" fmla="*/ 2928396 w 2928396"/>
              <a:gd name="connsiteY10" fmla="*/ 2966960 h 3252469"/>
              <a:gd name="connsiteX11" fmla="*/ 2642887 w 2928396"/>
              <a:gd name="connsiteY11" fmla="*/ 3252469 h 3252469"/>
              <a:gd name="connsiteX12" fmla="*/ 1220165 w 2928396"/>
              <a:gd name="connsiteY12" fmla="*/ 3252469 h 3252469"/>
              <a:gd name="connsiteX13" fmla="*/ 488066 w 2928396"/>
              <a:gd name="connsiteY13" fmla="*/ 3252469 h 3252469"/>
              <a:gd name="connsiteX14" fmla="*/ 488066 w 2928396"/>
              <a:gd name="connsiteY14" fmla="*/ 3252469 h 3252469"/>
              <a:gd name="connsiteX15" fmla="*/ 285509 w 2928396"/>
              <a:gd name="connsiteY15" fmla="*/ 3252469 h 3252469"/>
              <a:gd name="connsiteX16" fmla="*/ 0 w 2928396"/>
              <a:gd name="connsiteY16" fmla="*/ 2966960 h 3252469"/>
              <a:gd name="connsiteX17" fmla="*/ 0 w 2928396"/>
              <a:gd name="connsiteY17" fmla="*/ 2253206 h 3252469"/>
              <a:gd name="connsiteX18" fmla="*/ 0 w 2928396"/>
              <a:gd name="connsiteY18" fmla="*/ 1824951 h 3252469"/>
              <a:gd name="connsiteX19" fmla="*/ 0 w 2928396"/>
              <a:gd name="connsiteY19" fmla="*/ 1824951 h 3252469"/>
              <a:gd name="connsiteX20" fmla="*/ 0 w 2928396"/>
              <a:gd name="connsiteY20" fmla="*/ 1824956 h 3252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3252469">
                <a:moveTo>
                  <a:pt x="0" y="1824956"/>
                </a:moveTo>
                <a:cubicBezTo>
                  <a:pt x="0" y="1667274"/>
                  <a:pt x="127827" y="1539447"/>
                  <a:pt x="285509" y="1539447"/>
                </a:cubicBezTo>
                <a:lnTo>
                  <a:pt x="904754" y="1562597"/>
                </a:lnTo>
                <a:lnTo>
                  <a:pt x="33811" y="0"/>
                </a:lnTo>
                <a:lnTo>
                  <a:pt x="1220165" y="1539447"/>
                </a:lnTo>
                <a:lnTo>
                  <a:pt x="2642887" y="1539447"/>
                </a:lnTo>
                <a:cubicBezTo>
                  <a:pt x="2800569" y="1539447"/>
                  <a:pt x="2928396" y="1667274"/>
                  <a:pt x="2928396" y="1824956"/>
                </a:cubicBezTo>
                <a:lnTo>
                  <a:pt x="2928396" y="1824951"/>
                </a:lnTo>
                <a:lnTo>
                  <a:pt x="2928396" y="1824951"/>
                </a:lnTo>
                <a:lnTo>
                  <a:pt x="2928396" y="2253206"/>
                </a:lnTo>
                <a:lnTo>
                  <a:pt x="2928396" y="2966960"/>
                </a:lnTo>
                <a:cubicBezTo>
                  <a:pt x="2928396" y="3124642"/>
                  <a:pt x="2800569" y="3252469"/>
                  <a:pt x="2642887" y="3252469"/>
                </a:cubicBezTo>
                <a:lnTo>
                  <a:pt x="1220165" y="3252469"/>
                </a:lnTo>
                <a:lnTo>
                  <a:pt x="488066" y="3252469"/>
                </a:lnTo>
                <a:lnTo>
                  <a:pt x="488066" y="3252469"/>
                </a:lnTo>
                <a:lnTo>
                  <a:pt x="285509" y="3252469"/>
                </a:lnTo>
                <a:cubicBezTo>
                  <a:pt x="127827" y="3252469"/>
                  <a:pt x="0" y="3124642"/>
                  <a:pt x="0" y="2966960"/>
                </a:cubicBezTo>
                <a:lnTo>
                  <a:pt x="0" y="2253206"/>
                </a:lnTo>
                <a:lnTo>
                  <a:pt x="0" y="1824951"/>
                </a:lnTo>
                <a:lnTo>
                  <a:pt x="0" y="1824951"/>
                </a:lnTo>
                <a:lnTo>
                  <a:pt x="0" y="1824956"/>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Google Shape;324;p34"/>
          <p:cNvSpPr txBox="1"/>
          <p:nvPr/>
        </p:nvSpPr>
        <p:spPr>
          <a:xfrm>
            <a:off x="8595317" y="664556"/>
            <a:ext cx="2949467" cy="1043052"/>
          </a:xfrm>
          <a:prstGeom prst="rect">
            <a:avLst/>
          </a:prstGeom>
          <a:noFill/>
          <a:ln>
            <a:noFill/>
          </a:ln>
        </p:spPr>
        <p:txBody>
          <a:bodyPr spcFirstLastPara="1" wrap="square" lIns="0" tIns="8504" rIns="0" bIns="0" anchor="t" anchorCtr="0">
            <a:noAutofit/>
          </a:bodyPr>
          <a:lstStyle/>
          <a:p>
            <a:pPr marL="8164" algn="ctr">
              <a:lnSpc>
                <a:spcPct val="116753"/>
              </a:lnSpc>
            </a:pPr>
            <a:r>
              <a:rPr lang="en-US" sz="2062" dirty="0">
                <a:solidFill>
                  <a:schemeClr val="bg1"/>
                </a:solidFill>
                <a:latin typeface="Calibri"/>
                <a:ea typeface="Calibri"/>
                <a:cs typeface="Calibri"/>
                <a:sym typeface="Calibri"/>
              </a:rPr>
              <a:t>Function to "coerce" one type of data into another type of data</a:t>
            </a:r>
            <a:endParaRPr sz="2062" dirty="0">
              <a:solidFill>
                <a:schemeClr val="bg1"/>
              </a:solidFill>
              <a:latin typeface="Calibri"/>
              <a:ea typeface="Calibri"/>
              <a:cs typeface="Calibri"/>
              <a:sym typeface="Calibri"/>
            </a:endParaRPr>
          </a:p>
        </p:txBody>
      </p:sp>
      <p:sp>
        <p:nvSpPr>
          <p:cNvPr id="2" name="Slide Number Placeholder 1"/>
          <p:cNvSpPr>
            <a:spLocks noGrp="1"/>
          </p:cNvSpPr>
          <p:nvPr>
            <p:ph type="sldNum" idx="12"/>
          </p:nvPr>
        </p:nvSpPr>
        <p:spPr/>
        <p:txBody>
          <a:bodyPr/>
          <a:lstStyle/>
          <a:p>
            <a:fld id="{00000000-1234-1234-1234-123412341234}" type="slidenum">
              <a:rPr lang="en-US" smtClean="0"/>
              <a:pPr/>
              <a:t>32</a:t>
            </a:fld>
            <a:endParaRPr lang="en-US"/>
          </a:p>
        </p:txBody>
      </p:sp>
      <p:pic>
        <p:nvPicPr>
          <p:cNvPr id="5" name="Picture 4"/>
          <p:cNvPicPr>
            <a:picLocks noChangeAspect="1"/>
          </p:cNvPicPr>
          <p:nvPr/>
        </p:nvPicPr>
        <p:blipFill>
          <a:blip r:embed="rId5"/>
          <a:stretch>
            <a:fillRect/>
          </a:stretch>
        </p:blipFill>
        <p:spPr>
          <a:xfrm>
            <a:off x="6278879" y="4013859"/>
            <a:ext cx="4655264" cy="2040014"/>
          </a:xfrm>
          <a:prstGeom prst="rect">
            <a:avLst/>
          </a:prstGeom>
        </p:spPr>
      </p:pic>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ounded Rectangle 3">
            <a:extLst>
              <a:ext uri="{FF2B5EF4-FFF2-40B4-BE49-F238E27FC236}">
                <a16:creationId xmlns:a16="http://schemas.microsoft.com/office/drawing/2014/main" id="{C80C0498-703D-44C8-AE47-869C81E10F6E}"/>
              </a:ext>
            </a:extLst>
          </p:cNvPr>
          <p:cNvSpPr/>
          <p:nvPr/>
        </p:nvSpPr>
        <p:spPr>
          <a:xfrm>
            <a:off x="6294953" y="4144282"/>
            <a:ext cx="939981" cy="515020"/>
          </a:xfrm>
          <a:prstGeom prst="roundRect">
            <a:avLst/>
          </a:prstGeom>
          <a:noFill/>
          <a:ln>
            <a:solidFill>
              <a:srgbClr val="D390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867017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8" name="Google Shape;131;p17"/>
          <p:cNvSpPr/>
          <p:nvPr/>
        </p:nvSpPr>
        <p:spPr>
          <a:xfrm>
            <a:off x="579121" y="2255454"/>
            <a:ext cx="11255528" cy="1532775"/>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293" name="Google Shape;293;p32"/>
          <p:cNvSpPr txBox="1">
            <a:spLocks noGrp="1"/>
          </p:cNvSpPr>
          <p:nvPr>
            <p:ph type="title"/>
          </p:nvPr>
        </p:nvSpPr>
        <p:spPr>
          <a:xfrm>
            <a:off x="4927600" y="684400"/>
            <a:ext cx="2829034" cy="777536"/>
          </a:xfrm>
          <a:prstGeom prst="rect">
            <a:avLst/>
          </a:prstGeom>
          <a:noFill/>
          <a:ln>
            <a:noFill/>
          </a:ln>
        </p:spPr>
        <p:txBody>
          <a:bodyPr spcFirstLastPara="1" wrap="square" lIns="0" tIns="6455" rIns="0" bIns="0" anchor="t" anchorCtr="0">
            <a:noAutofit/>
          </a:bodyPr>
          <a:lstStyle/>
          <a:p>
            <a:pPr marL="6803"/>
            <a:r>
              <a:rPr lang="en-US" dirty="0">
                <a:solidFill>
                  <a:srgbClr val="000000"/>
                </a:solidFill>
              </a:rPr>
              <a:t>mutate()</a:t>
            </a:r>
            <a:endParaRPr dirty="0"/>
          </a:p>
        </p:txBody>
      </p:sp>
      <p:sp>
        <p:nvSpPr>
          <p:cNvPr id="296" name="Google Shape;296;p32"/>
          <p:cNvSpPr txBox="1"/>
          <p:nvPr/>
        </p:nvSpPr>
        <p:spPr>
          <a:xfrm>
            <a:off x="3361038" y="1588314"/>
            <a:ext cx="8172388" cy="1167589"/>
          </a:xfrm>
          <a:prstGeom prst="rect">
            <a:avLst/>
          </a:prstGeom>
          <a:noFill/>
          <a:ln>
            <a:noFill/>
          </a:ln>
        </p:spPr>
        <p:txBody>
          <a:bodyPr spcFirstLastPara="1" wrap="square" lIns="0" tIns="6455" rIns="0" bIns="0" anchor="t" anchorCtr="0">
            <a:noAutofit/>
          </a:bodyPr>
          <a:lstStyle/>
          <a:p>
            <a:pPr marL="6803"/>
            <a:r>
              <a:rPr lang="en-US" sz="4000" dirty="0">
                <a:latin typeface="Calibri"/>
                <a:ea typeface="Calibri"/>
                <a:cs typeface="Calibri"/>
                <a:sym typeface="Calibri"/>
              </a:rPr>
              <a:t>Conditionally replacing values</a:t>
            </a:r>
            <a:endParaRPr sz="4000" dirty="0">
              <a:latin typeface="Calibri"/>
              <a:ea typeface="Calibri"/>
              <a:cs typeface="Calibri"/>
              <a:sym typeface="Calibri"/>
            </a:endParaRPr>
          </a:p>
        </p:txBody>
      </p:sp>
      <p:sp>
        <p:nvSpPr>
          <p:cNvPr id="14" name="Rectangle 13"/>
          <p:cNvSpPr/>
          <p:nvPr/>
        </p:nvSpPr>
        <p:spPr>
          <a:xfrm>
            <a:off x="777239" y="2330166"/>
            <a:ext cx="11151706" cy="1384995"/>
          </a:xfrm>
          <a:prstGeom prst="rect">
            <a:avLst/>
          </a:prstGeom>
        </p:spPr>
        <p:txBody>
          <a:bodyPr wrap="square">
            <a:spAutoFit/>
          </a:bodyPr>
          <a:lstStyle/>
          <a:p>
            <a:r>
              <a:rPr lang="en-US" sz="2800" dirty="0" err="1">
                <a:latin typeface="Consolas" panose="020B0609020204030204" pitchFamily="49" charset="0"/>
                <a:ea typeface="Courier New"/>
                <a:cs typeface="Consolas" panose="020B0609020204030204" pitchFamily="49" charset="0"/>
                <a:sym typeface="Courier New"/>
              </a:rPr>
              <a:t>covid_testing</a:t>
            </a:r>
            <a:r>
              <a:rPr lang="en-US" sz="2800" dirty="0">
                <a:latin typeface="Consolas" panose="020B0609020204030204" pitchFamily="49" charset="0"/>
                <a:ea typeface="Courier New"/>
                <a:cs typeface="Consolas" panose="020B0609020204030204" pitchFamily="49" charset="0"/>
                <a:sym typeface="Courier New"/>
              </a:rPr>
              <a:t> |&gt;</a:t>
            </a:r>
          </a:p>
          <a:p>
            <a:r>
              <a:rPr lang="en-US" sz="2800" dirty="0">
                <a:latin typeface="Consolas" panose="020B0609020204030204" pitchFamily="49" charset="0"/>
                <a:ea typeface="Courier New"/>
                <a:cs typeface="Consolas" panose="020B0609020204030204" pitchFamily="49" charset="0"/>
                <a:sym typeface="Courier New"/>
              </a:rPr>
              <a:t>	mutate(</a:t>
            </a:r>
            <a:r>
              <a:rPr lang="en-US" sz="2800" dirty="0" err="1">
                <a:solidFill>
                  <a:srgbClr val="538DD5"/>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 </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if_else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targaryen</a:t>
            </a:r>
            <a:r>
              <a:rPr lang="en-US" sz="2800" dirty="0">
                <a:solidFill>
                  <a:schemeClr val="accent2"/>
                </a:solidFill>
                <a:latin typeface="Consolas" panose="020B0609020204030204" pitchFamily="49" charset="0"/>
                <a:ea typeface="Courier New"/>
                <a:cs typeface="Consolas" panose="020B0609020204030204" pitchFamily="49" charset="0"/>
                <a:sym typeface="Courier New"/>
              </a:rPr>
              <a:t>", 							"TARGARYEN",</a:t>
            </a:r>
            <a:r>
              <a:rPr lang="en-US" sz="2800" dirty="0" err="1">
                <a:solidFill>
                  <a:schemeClr val="accent2"/>
                </a:solidFill>
                <a:latin typeface="Consolas" panose="020B0609020204030204" pitchFamily="49" charset="0"/>
                <a:ea typeface="Courier New"/>
                <a:cs typeface="Consolas" panose="020B0609020204030204" pitchFamily="49" charset="0"/>
                <a:sym typeface="Courier New"/>
              </a:rPr>
              <a:t>last_name</a:t>
            </a:r>
            <a:r>
              <a:rPr lang="en-US" sz="2800" dirty="0">
                <a:latin typeface="Consolas" panose="020B0609020204030204" pitchFamily="49" charset="0"/>
                <a:ea typeface="Courier New"/>
                <a:cs typeface="Consolas" panose="020B0609020204030204" pitchFamily="49" charset="0"/>
                <a:sym typeface="Courier New"/>
              </a:rPr>
              <a:t>)) </a:t>
            </a:r>
            <a:endParaRPr lang="en-US" sz="700"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2" name="Slide Number Placeholder 1"/>
          <p:cNvSpPr>
            <a:spLocks noGrp="1"/>
          </p:cNvSpPr>
          <p:nvPr>
            <p:ph type="sldNum" idx="12"/>
          </p:nvPr>
        </p:nvSpPr>
        <p:spPr/>
        <p:txBody>
          <a:bodyPr/>
          <a:lstStyle/>
          <a:p>
            <a:fld id="{00000000-1234-1234-1234-123412341234}" type="slidenum">
              <a:rPr lang="en-US" smtClean="0"/>
              <a:pPr/>
              <a:t>33</a:t>
            </a:fld>
            <a:endParaRPr lang="en-US"/>
          </a:p>
        </p:txBody>
      </p:sp>
      <p:sp>
        <p:nvSpPr>
          <p:cNvPr id="16" name="Right Arrow 15"/>
          <p:cNvSpPr/>
          <p:nvPr/>
        </p:nvSpPr>
        <p:spPr>
          <a:xfrm>
            <a:off x="5554981" y="5116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0906B0FF-C41D-48A1-B10D-0358DF7DA593}"/>
              </a:ext>
            </a:extLst>
          </p:cNvPr>
          <p:cNvPicPr>
            <a:picLocks noChangeAspect="1"/>
          </p:cNvPicPr>
          <p:nvPr/>
        </p:nvPicPr>
        <p:blipFill rotWithShape="1">
          <a:blip r:embed="rId4"/>
          <a:srcRect b="13878"/>
          <a:stretch/>
        </p:blipFill>
        <p:spPr>
          <a:xfrm>
            <a:off x="6342117" y="4217396"/>
            <a:ext cx="5006390" cy="1919623"/>
          </a:xfrm>
          <a:prstGeom prst="rect">
            <a:avLst/>
          </a:prstGeom>
        </p:spPr>
      </p:pic>
      <p:pic>
        <p:nvPicPr>
          <p:cNvPr id="18" name="Picture 17">
            <a:extLst>
              <a:ext uri="{FF2B5EF4-FFF2-40B4-BE49-F238E27FC236}">
                <a16:creationId xmlns:a16="http://schemas.microsoft.com/office/drawing/2014/main" id="{62D640C7-1910-472E-8B00-534D655149D2}"/>
              </a:ext>
            </a:extLst>
          </p:cNvPr>
          <p:cNvPicPr>
            <a:picLocks noChangeAspect="1"/>
          </p:cNvPicPr>
          <p:nvPr/>
        </p:nvPicPr>
        <p:blipFill>
          <a:blip r:embed="rId5"/>
          <a:stretch>
            <a:fillRect/>
          </a:stretch>
        </p:blipFill>
        <p:spPr>
          <a:xfrm>
            <a:off x="654372" y="4096317"/>
            <a:ext cx="4695936" cy="2040703"/>
          </a:xfrm>
          <a:prstGeom prst="rect">
            <a:avLst/>
          </a:prstGeom>
        </p:spPr>
      </p:pic>
    </p:spTree>
    <p:extLst>
      <p:ext uri="{BB962C8B-B14F-4D97-AF65-F5344CB8AC3E}">
        <p14:creationId xmlns:p14="http://schemas.microsoft.com/office/powerpoint/2010/main" val="9408753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0000000-1234-1234-1234-123412341234}" type="slidenum">
              <a:rPr lang="en-US" smtClean="0"/>
              <a:pPr/>
              <a:t>34</a:t>
            </a:fld>
            <a:endParaRPr lang="en-US" dirty="0"/>
          </a:p>
        </p:txBody>
      </p:sp>
      <p:sp>
        <p:nvSpPr>
          <p:cNvPr id="6" name="TextBox 1">
            <a:extLst>
              <a:ext uri="{FF2B5EF4-FFF2-40B4-BE49-F238E27FC236}">
                <a16:creationId xmlns:a16="http://schemas.microsoft.com/office/drawing/2014/main" id="{BA5E8F3C-E7A3-CC49-8EBA-E7177324CB62}"/>
              </a:ext>
            </a:extLst>
          </p:cNvPr>
          <p:cNvSpPr txBox="1"/>
          <p:nvPr/>
        </p:nvSpPr>
        <p:spPr>
          <a:xfrm>
            <a:off x="626225" y="674400"/>
            <a:ext cx="10939550" cy="600164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200" dirty="0"/>
              <a:t>Goal</a:t>
            </a:r>
          </a:p>
          <a:p>
            <a:pPr marL="514350" indent="-514350">
              <a:buAutoNum type="arabicPeriod"/>
            </a:pPr>
            <a:r>
              <a:rPr lang="en-US" sz="3200" dirty="0"/>
              <a:t>Learn how to use dplyr to transform data frames</a:t>
            </a:r>
          </a:p>
          <a:p>
            <a:pPr marL="514350" indent="-514350">
              <a:buAutoNum type="arabicPeriod"/>
            </a:pPr>
            <a:r>
              <a:rPr lang="en-US" sz="3200" dirty="0"/>
              <a:t>Appreciate the role of piping in facilitating data transformation</a:t>
            </a:r>
          </a:p>
          <a:p>
            <a:pPr marL="514350" indent="-514350">
              <a:buAutoNum type="arabicPeriod"/>
            </a:pPr>
            <a:endParaRPr lang="en-US" sz="3200" dirty="0"/>
          </a:p>
          <a:p>
            <a:r>
              <a:rPr lang="en-US" sz="3200" dirty="0"/>
              <a:t>Objectives</a:t>
            </a:r>
          </a:p>
          <a:p>
            <a:pPr marL="514350" indent="-514350">
              <a:buAutoNum type="arabicPeriod"/>
            </a:pPr>
            <a:r>
              <a:rPr lang="en-US" sz="3200" dirty="0"/>
              <a:t>List the major forms of data transformation implemented in dplyr</a:t>
            </a:r>
          </a:p>
          <a:p>
            <a:pPr marL="514350" indent="-514350">
              <a:buAutoNum type="arabicPeriod"/>
            </a:pPr>
            <a:r>
              <a:rPr lang="en-US" sz="3200" dirty="0"/>
              <a:t>Use the pipe operator to pass the output of one function as an input to the next function</a:t>
            </a:r>
          </a:p>
          <a:p>
            <a:pPr marL="514350" indent="-514350">
              <a:buAutoNum type="arabicPeriod"/>
            </a:pPr>
            <a:r>
              <a:rPr lang="en-US" sz="3200" dirty="0"/>
              <a:t>Create new calculated columns not found in the original data frame</a:t>
            </a:r>
          </a:p>
        </p:txBody>
      </p:sp>
    </p:spTree>
    <p:extLst>
      <p:ext uri="{BB962C8B-B14F-4D97-AF65-F5344CB8AC3E}">
        <p14:creationId xmlns:p14="http://schemas.microsoft.com/office/powerpoint/2010/main" val="3685439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5"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16"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
        <p:nvSpPr>
          <p:cNvPr id="17" name="Right Arrow 16"/>
          <p:cNvSpPr/>
          <p:nvPr/>
        </p:nvSpPr>
        <p:spPr>
          <a:xfrm>
            <a:off x="5772588" y="3374669"/>
            <a:ext cx="822960" cy="304800"/>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p:cNvSpPr>
            <a:spLocks noGrp="1"/>
          </p:cNvSpPr>
          <p:nvPr>
            <p:ph type="sldNum" idx="12"/>
          </p:nvPr>
        </p:nvSpPr>
        <p:spPr/>
        <p:txBody>
          <a:bodyPr/>
          <a:lstStyle/>
          <a:p>
            <a:fld id="{00000000-1234-1234-1234-123412341234}" type="slidenum">
              <a:rPr lang="en-US" smtClean="0"/>
              <a:pPr/>
              <a:t>4</a:t>
            </a:fld>
            <a:endParaRPr lang="en-US"/>
          </a:p>
        </p:txBody>
      </p:sp>
      <p:graphicFrame>
        <p:nvGraphicFramePr>
          <p:cNvPr id="9" name="Table 8"/>
          <p:cNvGraphicFramePr>
            <a:graphicFrameLocks noGrp="1"/>
          </p:cNvGraphicFramePr>
          <p:nvPr/>
        </p:nvGraphicFramePr>
        <p:xfrm>
          <a:off x="170751" y="2693422"/>
          <a:ext cx="5378884" cy="2671130"/>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6">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10001"/>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75000"/>
                      </a:schemeClr>
                    </a:solidFill>
                  </a:tcPr>
                </a:tc>
                <a:extLst>
                  <a:ext uri="{0D108BD9-81ED-4DB2-BD59-A6C34878D82A}">
                    <a16:rowId xmlns:a16="http://schemas.microsoft.com/office/drawing/2014/main" val="10003"/>
                  </a:ext>
                </a:extLst>
              </a:tr>
              <a:tr h="534226">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10004"/>
                  </a:ext>
                </a:extLst>
              </a:tr>
            </a:tbl>
          </a:graphicData>
        </a:graphic>
      </p:graphicFrame>
      <p:graphicFrame>
        <p:nvGraphicFramePr>
          <p:cNvPr id="10" name="Table 9"/>
          <p:cNvGraphicFramePr>
            <a:graphicFrameLocks noGrp="1"/>
          </p:cNvGraphicFramePr>
          <p:nvPr/>
        </p:nvGraphicFramePr>
        <p:xfrm>
          <a:off x="6704901" y="2694447"/>
          <a:ext cx="5378884" cy="2671125"/>
        </p:xfrm>
        <a:graphic>
          <a:graphicData uri="http://schemas.openxmlformats.org/drawingml/2006/table">
            <a:tbl>
              <a:tblPr firstRow="1" bandRow="1"/>
              <a:tblGrid>
                <a:gridCol w="1132003">
                  <a:extLst>
                    <a:ext uri="{9D8B030D-6E8A-4147-A177-3AD203B41FA5}">
                      <a16:colId xmlns:a16="http://schemas.microsoft.com/office/drawing/2014/main" val="20000"/>
                    </a:ext>
                  </a:extLst>
                </a:gridCol>
                <a:gridCol w="1172247">
                  <a:extLst>
                    <a:ext uri="{9D8B030D-6E8A-4147-A177-3AD203B41FA5}">
                      <a16:colId xmlns:a16="http://schemas.microsoft.com/office/drawing/2014/main" val="20001"/>
                    </a:ext>
                  </a:extLst>
                </a:gridCol>
                <a:gridCol w="1804633">
                  <a:extLst>
                    <a:ext uri="{9D8B030D-6E8A-4147-A177-3AD203B41FA5}">
                      <a16:colId xmlns:a16="http://schemas.microsoft.com/office/drawing/2014/main" val="20002"/>
                    </a:ext>
                  </a:extLst>
                </a:gridCol>
                <a:gridCol w="1270001">
                  <a:extLst>
                    <a:ext uri="{9D8B030D-6E8A-4147-A177-3AD203B41FA5}">
                      <a16:colId xmlns:a16="http://schemas.microsoft.com/office/drawing/2014/main" val="20003"/>
                    </a:ext>
                  </a:extLst>
                </a:gridCol>
              </a:tblGrid>
              <a:tr h="534225">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marL="0" lvl="0" indent="0" algn="ctr" rtl="0">
                        <a:spcBef>
                          <a:spcPts val="0"/>
                        </a:spcBef>
                        <a:spcAft>
                          <a:spcPts val="0"/>
                        </a:spcAft>
                        <a:buNone/>
                      </a:pPr>
                      <a:endParaRPr sz="1600" b="1" dirty="0">
                        <a:solidFill>
                          <a:schemeClr val="lt1"/>
                        </a:solidFill>
                      </a:endParaRPr>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34225">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marL="0" lvl="0" indent="0" algn="ctr" rtl="0">
                        <a:spcBef>
                          <a:spcPts val="0"/>
                        </a:spcBef>
                        <a:spcAft>
                          <a:spcPts val="0"/>
                        </a:spcAft>
                        <a:buNone/>
                      </a:pPr>
                      <a:endParaRPr sz="1400" dirty="0"/>
                    </a:p>
                  </a:txBody>
                  <a:tcPr marL="48978" marR="48978" marT="55446" marB="55446"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a:endParaRPr lang="en-US" sz="1400" dirty="0">
                        <a:effectLst/>
                      </a:endParaRPr>
                    </a:p>
                  </a:txBody>
                  <a:tcPr marL="45720" marR="45720" marT="15240" marB="1524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grpSp>
        <p:nvGrpSpPr>
          <p:cNvPr id="11" name="Group 10"/>
          <p:cNvGrpSpPr/>
          <p:nvPr/>
        </p:nvGrpSpPr>
        <p:grpSpPr>
          <a:xfrm>
            <a:off x="7113499" y="5134799"/>
            <a:ext cx="3329484" cy="1586106"/>
            <a:chOff x="6009784" y="4089073"/>
            <a:chExt cx="2928396" cy="2552214"/>
          </a:xfrm>
        </p:grpSpPr>
        <p:sp>
          <p:nvSpPr>
            <p:cNvPr id="12" name="Rounded Rectangular Callout 2"/>
            <p:cNvSpPr/>
            <p:nvPr/>
          </p:nvSpPr>
          <p:spPr>
            <a:xfrm>
              <a:off x="6009784" y="4089073"/>
              <a:ext cx="2928396" cy="2552214"/>
            </a:xfrm>
            <a:custGeom>
              <a:avLst/>
              <a:gdLst>
                <a:gd name="connsiteX0" fmla="*/ 0 w 2928396"/>
                <a:gd name="connsiteY0" fmla="*/ 285509 h 1713022"/>
                <a:gd name="connsiteX1" fmla="*/ 285509 w 2928396"/>
                <a:gd name="connsiteY1" fmla="*/ 0 h 1713022"/>
                <a:gd name="connsiteX2" fmla="*/ 488066 w 2928396"/>
                <a:gd name="connsiteY2" fmla="*/ 0 h 1713022"/>
                <a:gd name="connsiteX3" fmla="*/ 1050884 w 2928396"/>
                <a:gd name="connsiteY3" fmla="*/ -839192 h 1713022"/>
                <a:gd name="connsiteX4" fmla="*/ 1220165 w 2928396"/>
                <a:gd name="connsiteY4" fmla="*/ 0 h 1713022"/>
                <a:gd name="connsiteX5" fmla="*/ 2642887 w 2928396"/>
                <a:gd name="connsiteY5" fmla="*/ 0 h 1713022"/>
                <a:gd name="connsiteX6" fmla="*/ 2928396 w 2928396"/>
                <a:gd name="connsiteY6" fmla="*/ 285509 h 1713022"/>
                <a:gd name="connsiteX7" fmla="*/ 2928396 w 2928396"/>
                <a:gd name="connsiteY7" fmla="*/ 285504 h 1713022"/>
                <a:gd name="connsiteX8" fmla="*/ 2928396 w 2928396"/>
                <a:gd name="connsiteY8" fmla="*/ 285504 h 1713022"/>
                <a:gd name="connsiteX9" fmla="*/ 2928396 w 2928396"/>
                <a:gd name="connsiteY9" fmla="*/ 713759 h 1713022"/>
                <a:gd name="connsiteX10" fmla="*/ 2928396 w 2928396"/>
                <a:gd name="connsiteY10" fmla="*/ 1427513 h 1713022"/>
                <a:gd name="connsiteX11" fmla="*/ 2642887 w 2928396"/>
                <a:gd name="connsiteY11" fmla="*/ 1713022 h 1713022"/>
                <a:gd name="connsiteX12" fmla="*/ 1220165 w 2928396"/>
                <a:gd name="connsiteY12" fmla="*/ 1713022 h 1713022"/>
                <a:gd name="connsiteX13" fmla="*/ 488066 w 2928396"/>
                <a:gd name="connsiteY13" fmla="*/ 1713022 h 1713022"/>
                <a:gd name="connsiteX14" fmla="*/ 488066 w 2928396"/>
                <a:gd name="connsiteY14" fmla="*/ 1713022 h 1713022"/>
                <a:gd name="connsiteX15" fmla="*/ 285509 w 2928396"/>
                <a:gd name="connsiteY15" fmla="*/ 1713022 h 1713022"/>
                <a:gd name="connsiteX16" fmla="*/ 0 w 2928396"/>
                <a:gd name="connsiteY16" fmla="*/ 1427513 h 1713022"/>
                <a:gd name="connsiteX17" fmla="*/ 0 w 2928396"/>
                <a:gd name="connsiteY17" fmla="*/ 713759 h 1713022"/>
                <a:gd name="connsiteX18" fmla="*/ 0 w 2928396"/>
                <a:gd name="connsiteY18" fmla="*/ 285504 h 1713022"/>
                <a:gd name="connsiteX19" fmla="*/ 0 w 2928396"/>
                <a:gd name="connsiteY19" fmla="*/ 285504 h 1713022"/>
                <a:gd name="connsiteX20" fmla="*/ 0 w 2928396"/>
                <a:gd name="connsiteY20" fmla="*/ 285509 h 1713022"/>
                <a:gd name="connsiteX0" fmla="*/ 0 w 2928396"/>
                <a:gd name="connsiteY0" fmla="*/ 1124701 h 2552214"/>
                <a:gd name="connsiteX1" fmla="*/ 285509 w 2928396"/>
                <a:gd name="connsiteY1" fmla="*/ 839192 h 2552214"/>
                <a:gd name="connsiteX2" fmla="*/ 904754 w 2928396"/>
                <a:gd name="connsiteY2" fmla="*/ 862342 h 2552214"/>
                <a:gd name="connsiteX3" fmla="*/ 1050884 w 2928396"/>
                <a:gd name="connsiteY3" fmla="*/ 0 h 2552214"/>
                <a:gd name="connsiteX4" fmla="*/ 1220165 w 2928396"/>
                <a:gd name="connsiteY4" fmla="*/ 839192 h 2552214"/>
                <a:gd name="connsiteX5" fmla="*/ 2642887 w 2928396"/>
                <a:gd name="connsiteY5" fmla="*/ 839192 h 2552214"/>
                <a:gd name="connsiteX6" fmla="*/ 2928396 w 2928396"/>
                <a:gd name="connsiteY6" fmla="*/ 1124701 h 2552214"/>
                <a:gd name="connsiteX7" fmla="*/ 2928396 w 2928396"/>
                <a:gd name="connsiteY7" fmla="*/ 1124696 h 2552214"/>
                <a:gd name="connsiteX8" fmla="*/ 2928396 w 2928396"/>
                <a:gd name="connsiteY8" fmla="*/ 1124696 h 2552214"/>
                <a:gd name="connsiteX9" fmla="*/ 2928396 w 2928396"/>
                <a:gd name="connsiteY9" fmla="*/ 1552951 h 2552214"/>
                <a:gd name="connsiteX10" fmla="*/ 2928396 w 2928396"/>
                <a:gd name="connsiteY10" fmla="*/ 2266705 h 2552214"/>
                <a:gd name="connsiteX11" fmla="*/ 2642887 w 2928396"/>
                <a:gd name="connsiteY11" fmla="*/ 2552214 h 2552214"/>
                <a:gd name="connsiteX12" fmla="*/ 1220165 w 2928396"/>
                <a:gd name="connsiteY12" fmla="*/ 2552214 h 2552214"/>
                <a:gd name="connsiteX13" fmla="*/ 488066 w 2928396"/>
                <a:gd name="connsiteY13" fmla="*/ 2552214 h 2552214"/>
                <a:gd name="connsiteX14" fmla="*/ 488066 w 2928396"/>
                <a:gd name="connsiteY14" fmla="*/ 2552214 h 2552214"/>
                <a:gd name="connsiteX15" fmla="*/ 285509 w 2928396"/>
                <a:gd name="connsiteY15" fmla="*/ 2552214 h 2552214"/>
                <a:gd name="connsiteX16" fmla="*/ 0 w 2928396"/>
                <a:gd name="connsiteY16" fmla="*/ 2266705 h 2552214"/>
                <a:gd name="connsiteX17" fmla="*/ 0 w 2928396"/>
                <a:gd name="connsiteY17" fmla="*/ 1552951 h 2552214"/>
                <a:gd name="connsiteX18" fmla="*/ 0 w 2928396"/>
                <a:gd name="connsiteY18" fmla="*/ 1124696 h 2552214"/>
                <a:gd name="connsiteX19" fmla="*/ 0 w 2928396"/>
                <a:gd name="connsiteY19" fmla="*/ 1124696 h 2552214"/>
                <a:gd name="connsiteX20" fmla="*/ 0 w 2928396"/>
                <a:gd name="connsiteY20" fmla="*/ 1124701 h 255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28396" h="2552214">
                  <a:moveTo>
                    <a:pt x="0" y="1124701"/>
                  </a:moveTo>
                  <a:cubicBezTo>
                    <a:pt x="0" y="967019"/>
                    <a:pt x="127827" y="839192"/>
                    <a:pt x="285509" y="839192"/>
                  </a:cubicBezTo>
                  <a:lnTo>
                    <a:pt x="904754" y="862342"/>
                  </a:lnTo>
                  <a:lnTo>
                    <a:pt x="1050884" y="0"/>
                  </a:lnTo>
                  <a:lnTo>
                    <a:pt x="1220165" y="839192"/>
                  </a:lnTo>
                  <a:lnTo>
                    <a:pt x="2642887" y="839192"/>
                  </a:lnTo>
                  <a:cubicBezTo>
                    <a:pt x="2800569" y="839192"/>
                    <a:pt x="2928396" y="967019"/>
                    <a:pt x="2928396" y="1124701"/>
                  </a:cubicBezTo>
                  <a:lnTo>
                    <a:pt x="2928396" y="1124696"/>
                  </a:lnTo>
                  <a:lnTo>
                    <a:pt x="2928396" y="1124696"/>
                  </a:lnTo>
                  <a:lnTo>
                    <a:pt x="2928396" y="1552951"/>
                  </a:lnTo>
                  <a:lnTo>
                    <a:pt x="2928396" y="2266705"/>
                  </a:lnTo>
                  <a:cubicBezTo>
                    <a:pt x="2928396" y="2424387"/>
                    <a:pt x="2800569" y="2552214"/>
                    <a:pt x="2642887" y="2552214"/>
                  </a:cubicBezTo>
                  <a:lnTo>
                    <a:pt x="1220165" y="2552214"/>
                  </a:lnTo>
                  <a:lnTo>
                    <a:pt x="488066" y="2552214"/>
                  </a:lnTo>
                  <a:lnTo>
                    <a:pt x="488066" y="2552214"/>
                  </a:lnTo>
                  <a:lnTo>
                    <a:pt x="285509" y="2552214"/>
                  </a:lnTo>
                  <a:cubicBezTo>
                    <a:pt x="127827" y="2552214"/>
                    <a:pt x="0" y="2424387"/>
                    <a:pt x="0" y="2266705"/>
                  </a:cubicBezTo>
                  <a:lnTo>
                    <a:pt x="0" y="1552951"/>
                  </a:lnTo>
                  <a:lnTo>
                    <a:pt x="0" y="1124696"/>
                  </a:lnTo>
                  <a:lnTo>
                    <a:pt x="0" y="1124696"/>
                  </a:lnTo>
                  <a:lnTo>
                    <a:pt x="0" y="1124701"/>
                  </a:lnTo>
                  <a:close/>
                </a:path>
              </a:pathLst>
            </a:custGeom>
            <a:solidFill>
              <a:schemeClr val="tx1">
                <a:lumMod val="75000"/>
                <a:lumOff val="25000"/>
              </a:schemeClr>
            </a:solidFill>
            <a:ln>
              <a:solidFill>
                <a:schemeClr val="tx1">
                  <a:lumMod val="75000"/>
                  <a:lumOff val="2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Google Shape;324;p34"/>
            <p:cNvSpPr txBox="1"/>
            <p:nvPr/>
          </p:nvSpPr>
          <p:spPr>
            <a:xfrm>
              <a:off x="6064537" y="4939876"/>
              <a:ext cx="2718462" cy="1510232"/>
            </a:xfrm>
            <a:prstGeom prst="rect">
              <a:avLst/>
            </a:prstGeom>
            <a:noFill/>
            <a:ln>
              <a:noFill/>
            </a:ln>
          </p:spPr>
          <p:txBody>
            <a:bodyPr spcFirstLastPara="1" wrap="square" lIns="0" tIns="8504" rIns="0" bIns="0" anchor="t" anchorCtr="0">
              <a:noAutofit/>
            </a:bodyPr>
            <a:lstStyle/>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400" dirty="0">
                  <a:solidFill>
                    <a:srgbClr val="FFFFFF"/>
                  </a:solidFill>
                  <a:latin typeface="Trebuchet MS"/>
                  <a:ea typeface="Trebuchet MS"/>
                  <a:cs typeface="Trebuchet MS"/>
                  <a:sym typeface="Trebuchet MS"/>
                </a:rPr>
                <a:t>  </a:t>
              </a:r>
              <a:r>
                <a:rPr lang="en-US" sz="2062" dirty="0">
                  <a:solidFill>
                    <a:srgbClr val="FFFFFF"/>
                  </a:solidFill>
                  <a:latin typeface="Trebuchet MS"/>
                  <a:ea typeface="Trebuchet MS"/>
                  <a:cs typeface="Trebuchet MS"/>
                  <a:sym typeface="Trebuchet MS"/>
                </a:rPr>
                <a:t>Number of rows</a:t>
              </a:r>
            </a:p>
            <a:p>
              <a:pPr marL="8164">
                <a:lnSpc>
                  <a:spcPct val="116753"/>
                </a:lnSpc>
              </a:pPr>
              <a:r>
                <a:rPr lang="en-US" sz="2800" b="1" dirty="0">
                  <a:solidFill>
                    <a:srgbClr val="FFFFFF"/>
                  </a:solidFill>
                  <a:latin typeface="Verdana" panose="020B0604030504040204" pitchFamily="34" charset="0"/>
                  <a:ea typeface="Verdana" panose="020B0604030504040204" pitchFamily="34" charset="0"/>
                  <a:cs typeface="Calibri"/>
                  <a:sym typeface="Trebuchet MS"/>
                </a:rPr>
                <a:t>=</a:t>
              </a:r>
              <a:r>
                <a:rPr lang="en-US" sz="2800" dirty="0">
                  <a:solidFill>
                    <a:srgbClr val="FFFFFF"/>
                  </a:solidFill>
                  <a:latin typeface="Trebuchet MS"/>
                  <a:ea typeface="Calibri"/>
                  <a:cs typeface="Calibri"/>
                  <a:sym typeface="Trebuchet MS"/>
                </a:rPr>
                <a:t> </a:t>
              </a:r>
              <a:r>
                <a:rPr lang="en-US" sz="2062" dirty="0">
                  <a:solidFill>
                    <a:srgbClr val="FFFFFF"/>
                  </a:solidFill>
                  <a:latin typeface="Trebuchet MS"/>
                  <a:ea typeface="Calibri"/>
                  <a:cs typeface="Calibri"/>
                  <a:sym typeface="Trebuchet MS"/>
                </a:rPr>
                <a:t> Number of Columns</a:t>
              </a:r>
              <a:endParaRPr sz="2062" dirty="0">
                <a:latin typeface="Calibri"/>
                <a:ea typeface="Calibri"/>
                <a:cs typeface="Calibri"/>
                <a:sym typeface="Calibri"/>
              </a:endParaRPr>
            </a:p>
          </p:txBody>
        </p:sp>
      </p:grpSp>
    </p:spTree>
    <p:extLst>
      <p:ext uri="{BB962C8B-B14F-4D97-AF65-F5344CB8AC3E}">
        <p14:creationId xmlns:p14="http://schemas.microsoft.com/office/powerpoint/2010/main" val="2825833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4253087"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a:solidFill>
                  <a:srgbClr val="0365C0"/>
                </a:solidFill>
                <a:latin typeface="Consolas" panose="020B0609020204030204" pitchFamily="49" charset="0"/>
                <a:ea typeface="Courier New"/>
                <a:cs typeface="Consolas" panose="020B0609020204030204" pitchFamily="49" charset="0"/>
                <a:sym typeface="Courier New"/>
              </a:rPr>
              <a:t>data,</a:t>
            </a:r>
            <a:r>
              <a:rPr lang="en-US" sz="3200" dirty="0">
                <a:solidFill>
                  <a:srgbClr val="9BBB59"/>
                </a:solidFill>
                <a:latin typeface="Consolas" panose="020B0609020204030204" pitchFamily="49" charset="0"/>
                <a:ea typeface="Courier New"/>
                <a:cs typeface="Consolas" panose="020B0609020204030204" pitchFamily="49" charset="0"/>
                <a:sym typeface="Courier New"/>
              </a:rPr>
              <a:t>... </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sp>
        <p:nvSpPr>
          <p:cNvPr id="16" name="Google Shape;172;p20"/>
          <p:cNvSpPr/>
          <p:nvPr/>
        </p:nvSpPr>
        <p:spPr>
          <a:xfrm>
            <a:off x="4867705" y="2926883"/>
            <a:ext cx="3840689" cy="2153752"/>
          </a:xfrm>
          <a:custGeom>
            <a:avLst/>
            <a:gdLst>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603384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66067 h 3683787"/>
              <a:gd name="connsiteX1" fmla="*/ 356337 w 7169284"/>
              <a:gd name="connsiteY1" fmla="*/ 1066067 h 3683787"/>
              <a:gd name="connsiteX2" fmla="*/ 307986 w 7169284"/>
              <a:gd name="connsiteY2" fmla="*/ 1069320 h 3683787"/>
              <a:gd name="connsiteX3" fmla="*/ 261611 w 7169284"/>
              <a:gd name="connsiteY3" fmla="*/ 1078796 h 3683787"/>
              <a:gd name="connsiteX4" fmla="*/ 217637 w 7169284"/>
              <a:gd name="connsiteY4" fmla="*/ 1094070 h 3683787"/>
              <a:gd name="connsiteX5" fmla="*/ 176489 w 7169284"/>
              <a:gd name="connsiteY5" fmla="*/ 1114718 h 3683787"/>
              <a:gd name="connsiteX6" fmla="*/ 138592 w 7169284"/>
              <a:gd name="connsiteY6" fmla="*/ 1140316 h 3683787"/>
              <a:gd name="connsiteX7" fmla="*/ 104371 w 7169284"/>
              <a:gd name="connsiteY7" fmla="*/ 1170438 h 3683787"/>
              <a:gd name="connsiteX8" fmla="*/ 74249 w 7169284"/>
              <a:gd name="connsiteY8" fmla="*/ 1204659 h 3683787"/>
              <a:gd name="connsiteX9" fmla="*/ 48651 w 7169284"/>
              <a:gd name="connsiteY9" fmla="*/ 1242556 h 3683787"/>
              <a:gd name="connsiteX10" fmla="*/ 28003 w 7169284"/>
              <a:gd name="connsiteY10" fmla="*/ 1283704 h 3683787"/>
              <a:gd name="connsiteX11" fmla="*/ 12729 w 7169284"/>
              <a:gd name="connsiteY11" fmla="*/ 1327678 h 3683787"/>
              <a:gd name="connsiteX12" fmla="*/ 3253 w 7169284"/>
              <a:gd name="connsiteY12" fmla="*/ 1374053 h 3683787"/>
              <a:gd name="connsiteX13" fmla="*/ 0 w 7169284"/>
              <a:gd name="connsiteY13" fmla="*/ 1422404 h 3683787"/>
              <a:gd name="connsiteX14" fmla="*/ 0 w 7169284"/>
              <a:gd name="connsiteY14" fmla="*/ 3327451 h 3683787"/>
              <a:gd name="connsiteX15" fmla="*/ 3253 w 7169284"/>
              <a:gd name="connsiteY15" fmla="*/ 3375803 h 3683787"/>
              <a:gd name="connsiteX16" fmla="*/ 12729 w 7169284"/>
              <a:gd name="connsiteY16" fmla="*/ 3422178 h 3683787"/>
              <a:gd name="connsiteX17" fmla="*/ 28003 w 7169284"/>
              <a:gd name="connsiteY17" fmla="*/ 3466151 h 3683787"/>
              <a:gd name="connsiteX18" fmla="*/ 48651 w 7169284"/>
              <a:gd name="connsiteY18" fmla="*/ 3507299 h 3683787"/>
              <a:gd name="connsiteX19" fmla="*/ 74249 w 7169284"/>
              <a:gd name="connsiteY19" fmla="*/ 3545196 h 3683787"/>
              <a:gd name="connsiteX20" fmla="*/ 104371 w 7169284"/>
              <a:gd name="connsiteY20" fmla="*/ 3579417 h 3683787"/>
              <a:gd name="connsiteX21" fmla="*/ 138592 w 7169284"/>
              <a:gd name="connsiteY21" fmla="*/ 3609539 h 3683787"/>
              <a:gd name="connsiteX22" fmla="*/ 176489 w 7169284"/>
              <a:gd name="connsiteY22" fmla="*/ 3635136 h 3683787"/>
              <a:gd name="connsiteX23" fmla="*/ 217637 w 7169284"/>
              <a:gd name="connsiteY23" fmla="*/ 3655784 h 3683787"/>
              <a:gd name="connsiteX24" fmla="*/ 261611 w 7169284"/>
              <a:gd name="connsiteY24" fmla="*/ 3671059 h 3683787"/>
              <a:gd name="connsiteX25" fmla="*/ 307986 w 7169284"/>
              <a:gd name="connsiteY25" fmla="*/ 3680535 h 3683787"/>
              <a:gd name="connsiteX26" fmla="*/ 356337 w 7169284"/>
              <a:gd name="connsiteY26" fmla="*/ 3683788 h 3683787"/>
              <a:gd name="connsiteX27" fmla="*/ 6812950 w 7169284"/>
              <a:gd name="connsiteY27" fmla="*/ 3683788 h 3683787"/>
              <a:gd name="connsiteX28" fmla="*/ 6861301 w 7169284"/>
              <a:gd name="connsiteY28" fmla="*/ 3680535 h 3683787"/>
              <a:gd name="connsiteX29" fmla="*/ 6907675 w 7169284"/>
              <a:gd name="connsiteY29" fmla="*/ 3671059 h 3683787"/>
              <a:gd name="connsiteX30" fmla="*/ 6951648 w 7169284"/>
              <a:gd name="connsiteY30" fmla="*/ 3655784 h 3683787"/>
              <a:gd name="connsiteX31" fmla="*/ 6992795 w 7169284"/>
              <a:gd name="connsiteY31" fmla="*/ 3635136 h 3683787"/>
              <a:gd name="connsiteX32" fmla="*/ 7030692 w 7169284"/>
              <a:gd name="connsiteY32" fmla="*/ 3609539 h 3683787"/>
              <a:gd name="connsiteX33" fmla="*/ 7064914 w 7169284"/>
              <a:gd name="connsiteY33" fmla="*/ 3579417 h 3683787"/>
              <a:gd name="connsiteX34" fmla="*/ 7095036 w 7169284"/>
              <a:gd name="connsiteY34" fmla="*/ 3545196 h 3683787"/>
              <a:gd name="connsiteX35" fmla="*/ 7120633 w 7169284"/>
              <a:gd name="connsiteY35" fmla="*/ 3507299 h 3683787"/>
              <a:gd name="connsiteX36" fmla="*/ 7141281 w 7169284"/>
              <a:gd name="connsiteY36" fmla="*/ 3466151 h 3683787"/>
              <a:gd name="connsiteX37" fmla="*/ 7156556 w 7169284"/>
              <a:gd name="connsiteY37" fmla="*/ 3422178 h 3683787"/>
              <a:gd name="connsiteX38" fmla="*/ 7166032 w 7169284"/>
              <a:gd name="connsiteY38" fmla="*/ 3375803 h 3683787"/>
              <a:gd name="connsiteX39" fmla="*/ 7169285 w 7169284"/>
              <a:gd name="connsiteY39" fmla="*/ 3327451 h 3683787"/>
              <a:gd name="connsiteX40" fmla="*/ 7169285 w 7169284"/>
              <a:gd name="connsiteY40" fmla="*/ 1422404 h 3683787"/>
              <a:gd name="connsiteX41" fmla="*/ 7166032 w 7169284"/>
              <a:gd name="connsiteY41" fmla="*/ 1374053 h 3683787"/>
              <a:gd name="connsiteX42" fmla="*/ 7156556 w 7169284"/>
              <a:gd name="connsiteY42" fmla="*/ 1327678 h 3683787"/>
              <a:gd name="connsiteX43" fmla="*/ 7141281 w 7169284"/>
              <a:gd name="connsiteY43" fmla="*/ 1283704 h 3683787"/>
              <a:gd name="connsiteX44" fmla="*/ 7120633 w 7169284"/>
              <a:gd name="connsiteY44" fmla="*/ 1242556 h 3683787"/>
              <a:gd name="connsiteX45" fmla="*/ 7095036 w 7169284"/>
              <a:gd name="connsiteY45" fmla="*/ 1204659 h 3683787"/>
              <a:gd name="connsiteX46" fmla="*/ 7064914 w 7169284"/>
              <a:gd name="connsiteY46" fmla="*/ 1170438 h 3683787"/>
              <a:gd name="connsiteX47" fmla="*/ 7030692 w 7169284"/>
              <a:gd name="connsiteY47" fmla="*/ 1140316 h 3683787"/>
              <a:gd name="connsiteX48" fmla="*/ 6992795 w 7169284"/>
              <a:gd name="connsiteY48" fmla="*/ 1114718 h 3683787"/>
              <a:gd name="connsiteX49" fmla="*/ 6951648 w 7169284"/>
              <a:gd name="connsiteY49" fmla="*/ 1094070 h 3683787"/>
              <a:gd name="connsiteX50" fmla="*/ 6907675 w 7169284"/>
              <a:gd name="connsiteY50" fmla="*/ 1078796 h 3683787"/>
              <a:gd name="connsiteX51" fmla="*/ 6861301 w 7169284"/>
              <a:gd name="connsiteY51" fmla="*/ 1069320 h 3683787"/>
              <a:gd name="connsiteX52" fmla="*/ 6812950 w 7169284"/>
              <a:gd name="connsiteY52" fmla="*/ 1066067 h 3683787"/>
              <a:gd name="connsiteX0" fmla="*/ 708093 w 7169284"/>
              <a:gd name="connsiteY0" fmla="*/ 0 h 3683787"/>
              <a:gd name="connsiteX1" fmla="*/ 603384 w 7169284"/>
              <a:gd name="connsiteY1" fmla="*/ 1066067 h 3683787"/>
              <a:gd name="connsiteX2" fmla="*/ 2993816 w 7169284"/>
              <a:gd name="connsiteY2" fmla="*/ 1082813 h 3683787"/>
              <a:gd name="connsiteX3" fmla="*/ 708093 w 7169284"/>
              <a:gd name="connsiteY3" fmla="*/ 0 h 3683787"/>
              <a:gd name="connsiteX0" fmla="*/ 6812950 w 7169286"/>
              <a:gd name="connsiteY0" fmla="*/ 1066067 h 3683789"/>
              <a:gd name="connsiteX1" fmla="*/ 356337 w 7169286"/>
              <a:gd name="connsiteY1" fmla="*/ 1066067 h 3683789"/>
              <a:gd name="connsiteX2" fmla="*/ 307986 w 7169286"/>
              <a:gd name="connsiteY2" fmla="*/ 1069320 h 3683789"/>
              <a:gd name="connsiteX3" fmla="*/ 261611 w 7169286"/>
              <a:gd name="connsiteY3" fmla="*/ 1078796 h 3683789"/>
              <a:gd name="connsiteX4" fmla="*/ 217637 w 7169286"/>
              <a:gd name="connsiteY4" fmla="*/ 1094070 h 3683789"/>
              <a:gd name="connsiteX5" fmla="*/ 176489 w 7169286"/>
              <a:gd name="connsiteY5" fmla="*/ 1114718 h 3683789"/>
              <a:gd name="connsiteX6" fmla="*/ 138592 w 7169286"/>
              <a:gd name="connsiteY6" fmla="*/ 1140316 h 3683789"/>
              <a:gd name="connsiteX7" fmla="*/ 104371 w 7169286"/>
              <a:gd name="connsiteY7" fmla="*/ 1170438 h 3683789"/>
              <a:gd name="connsiteX8" fmla="*/ 74249 w 7169286"/>
              <a:gd name="connsiteY8" fmla="*/ 1204659 h 3683789"/>
              <a:gd name="connsiteX9" fmla="*/ 48651 w 7169286"/>
              <a:gd name="connsiteY9" fmla="*/ 1242556 h 3683789"/>
              <a:gd name="connsiteX10" fmla="*/ 28003 w 7169286"/>
              <a:gd name="connsiteY10" fmla="*/ 1283704 h 3683789"/>
              <a:gd name="connsiteX11" fmla="*/ 12729 w 7169286"/>
              <a:gd name="connsiteY11" fmla="*/ 1327678 h 3683789"/>
              <a:gd name="connsiteX12" fmla="*/ 3253 w 7169286"/>
              <a:gd name="connsiteY12" fmla="*/ 1374053 h 3683789"/>
              <a:gd name="connsiteX13" fmla="*/ 0 w 7169286"/>
              <a:gd name="connsiteY13" fmla="*/ 1422404 h 3683789"/>
              <a:gd name="connsiteX14" fmla="*/ 0 w 7169286"/>
              <a:gd name="connsiteY14" fmla="*/ 3327451 h 3683789"/>
              <a:gd name="connsiteX15" fmla="*/ 3253 w 7169286"/>
              <a:gd name="connsiteY15" fmla="*/ 3375803 h 3683789"/>
              <a:gd name="connsiteX16" fmla="*/ 12729 w 7169286"/>
              <a:gd name="connsiteY16" fmla="*/ 3422178 h 3683789"/>
              <a:gd name="connsiteX17" fmla="*/ 28003 w 7169286"/>
              <a:gd name="connsiteY17" fmla="*/ 3466151 h 3683789"/>
              <a:gd name="connsiteX18" fmla="*/ 48651 w 7169286"/>
              <a:gd name="connsiteY18" fmla="*/ 3507299 h 3683789"/>
              <a:gd name="connsiteX19" fmla="*/ 74249 w 7169286"/>
              <a:gd name="connsiteY19" fmla="*/ 3545196 h 3683789"/>
              <a:gd name="connsiteX20" fmla="*/ 104371 w 7169286"/>
              <a:gd name="connsiteY20" fmla="*/ 3579417 h 3683789"/>
              <a:gd name="connsiteX21" fmla="*/ 138592 w 7169286"/>
              <a:gd name="connsiteY21" fmla="*/ 3609539 h 3683789"/>
              <a:gd name="connsiteX22" fmla="*/ 176489 w 7169286"/>
              <a:gd name="connsiteY22" fmla="*/ 3635136 h 3683789"/>
              <a:gd name="connsiteX23" fmla="*/ 217637 w 7169286"/>
              <a:gd name="connsiteY23" fmla="*/ 3655784 h 3683789"/>
              <a:gd name="connsiteX24" fmla="*/ 261611 w 7169286"/>
              <a:gd name="connsiteY24" fmla="*/ 3671059 h 3683789"/>
              <a:gd name="connsiteX25" fmla="*/ 307986 w 7169286"/>
              <a:gd name="connsiteY25" fmla="*/ 3680535 h 3683789"/>
              <a:gd name="connsiteX26" fmla="*/ 356337 w 7169286"/>
              <a:gd name="connsiteY26" fmla="*/ 3683788 h 3683789"/>
              <a:gd name="connsiteX27" fmla="*/ 6812950 w 7169286"/>
              <a:gd name="connsiteY27" fmla="*/ 3683788 h 3683789"/>
              <a:gd name="connsiteX28" fmla="*/ 6861301 w 7169286"/>
              <a:gd name="connsiteY28" fmla="*/ 3680535 h 3683789"/>
              <a:gd name="connsiteX29" fmla="*/ 6907675 w 7169286"/>
              <a:gd name="connsiteY29" fmla="*/ 3671059 h 3683789"/>
              <a:gd name="connsiteX30" fmla="*/ 6951648 w 7169286"/>
              <a:gd name="connsiteY30" fmla="*/ 3655784 h 3683789"/>
              <a:gd name="connsiteX31" fmla="*/ 6992795 w 7169286"/>
              <a:gd name="connsiteY31" fmla="*/ 3635136 h 3683789"/>
              <a:gd name="connsiteX32" fmla="*/ 7030692 w 7169286"/>
              <a:gd name="connsiteY32" fmla="*/ 3609539 h 3683789"/>
              <a:gd name="connsiteX33" fmla="*/ 7064914 w 7169286"/>
              <a:gd name="connsiteY33" fmla="*/ 3579417 h 3683789"/>
              <a:gd name="connsiteX34" fmla="*/ 7095036 w 7169286"/>
              <a:gd name="connsiteY34" fmla="*/ 3545196 h 3683789"/>
              <a:gd name="connsiteX35" fmla="*/ 7120633 w 7169286"/>
              <a:gd name="connsiteY35" fmla="*/ 3507299 h 3683789"/>
              <a:gd name="connsiteX36" fmla="*/ 7141281 w 7169286"/>
              <a:gd name="connsiteY36" fmla="*/ 3466151 h 3683789"/>
              <a:gd name="connsiteX37" fmla="*/ 7156556 w 7169286"/>
              <a:gd name="connsiteY37" fmla="*/ 3422178 h 3683789"/>
              <a:gd name="connsiteX38" fmla="*/ 7166032 w 7169286"/>
              <a:gd name="connsiteY38" fmla="*/ 3375803 h 3683789"/>
              <a:gd name="connsiteX39" fmla="*/ 7169285 w 7169286"/>
              <a:gd name="connsiteY39" fmla="*/ 3327451 h 3683789"/>
              <a:gd name="connsiteX40" fmla="*/ 7169285 w 7169286"/>
              <a:gd name="connsiteY40" fmla="*/ 1422404 h 3683789"/>
              <a:gd name="connsiteX41" fmla="*/ 7166032 w 7169286"/>
              <a:gd name="connsiteY41" fmla="*/ 1374053 h 3683789"/>
              <a:gd name="connsiteX42" fmla="*/ 7156556 w 7169286"/>
              <a:gd name="connsiteY42" fmla="*/ 1327678 h 3683789"/>
              <a:gd name="connsiteX43" fmla="*/ 7141281 w 7169286"/>
              <a:gd name="connsiteY43" fmla="*/ 1283704 h 3683789"/>
              <a:gd name="connsiteX44" fmla="*/ 7120633 w 7169286"/>
              <a:gd name="connsiteY44" fmla="*/ 1242556 h 3683789"/>
              <a:gd name="connsiteX45" fmla="*/ 7095036 w 7169286"/>
              <a:gd name="connsiteY45" fmla="*/ 1204659 h 3683789"/>
              <a:gd name="connsiteX46" fmla="*/ 7064914 w 7169286"/>
              <a:gd name="connsiteY46" fmla="*/ 1170438 h 3683789"/>
              <a:gd name="connsiteX47" fmla="*/ 7030692 w 7169286"/>
              <a:gd name="connsiteY47" fmla="*/ 1140316 h 3683789"/>
              <a:gd name="connsiteX48" fmla="*/ 6992795 w 7169286"/>
              <a:gd name="connsiteY48" fmla="*/ 1114718 h 3683789"/>
              <a:gd name="connsiteX49" fmla="*/ 6951648 w 7169286"/>
              <a:gd name="connsiteY49" fmla="*/ 1094070 h 3683789"/>
              <a:gd name="connsiteX50" fmla="*/ 6907675 w 7169286"/>
              <a:gd name="connsiteY50" fmla="*/ 1078796 h 3683789"/>
              <a:gd name="connsiteX51" fmla="*/ 6861301 w 7169286"/>
              <a:gd name="connsiteY51" fmla="*/ 1069320 h 3683789"/>
              <a:gd name="connsiteX52" fmla="*/ 6812950 w 7169286"/>
              <a:gd name="connsiteY52" fmla="*/ 1066067 h 3683789"/>
              <a:gd name="connsiteX0" fmla="*/ 708093 w 7169286"/>
              <a:gd name="connsiteY0" fmla="*/ 0 h 3683789"/>
              <a:gd name="connsiteX1" fmla="*/ 1836130 w 7169286"/>
              <a:gd name="connsiteY1" fmla="*/ 1066067 h 3683789"/>
              <a:gd name="connsiteX2" fmla="*/ 2993816 w 7169286"/>
              <a:gd name="connsiteY2" fmla="*/ 1082813 h 3683789"/>
              <a:gd name="connsiteX3" fmla="*/ 708093 w 7169286"/>
              <a:gd name="connsiteY3" fmla="*/ 0 h 3683789"/>
              <a:gd name="connsiteX0" fmla="*/ 6812950 w 7169284"/>
              <a:gd name="connsiteY0" fmla="*/ 1099560 h 3717280"/>
              <a:gd name="connsiteX1" fmla="*/ 356337 w 7169284"/>
              <a:gd name="connsiteY1" fmla="*/ 1099560 h 3717280"/>
              <a:gd name="connsiteX2" fmla="*/ 307986 w 7169284"/>
              <a:gd name="connsiteY2" fmla="*/ 1102813 h 3717280"/>
              <a:gd name="connsiteX3" fmla="*/ 261611 w 7169284"/>
              <a:gd name="connsiteY3" fmla="*/ 1112289 h 3717280"/>
              <a:gd name="connsiteX4" fmla="*/ 217637 w 7169284"/>
              <a:gd name="connsiteY4" fmla="*/ 1127563 h 3717280"/>
              <a:gd name="connsiteX5" fmla="*/ 176489 w 7169284"/>
              <a:gd name="connsiteY5" fmla="*/ 1148211 h 3717280"/>
              <a:gd name="connsiteX6" fmla="*/ 138592 w 7169284"/>
              <a:gd name="connsiteY6" fmla="*/ 1173809 h 3717280"/>
              <a:gd name="connsiteX7" fmla="*/ 104371 w 7169284"/>
              <a:gd name="connsiteY7" fmla="*/ 1203931 h 3717280"/>
              <a:gd name="connsiteX8" fmla="*/ 74249 w 7169284"/>
              <a:gd name="connsiteY8" fmla="*/ 1238152 h 3717280"/>
              <a:gd name="connsiteX9" fmla="*/ 48651 w 7169284"/>
              <a:gd name="connsiteY9" fmla="*/ 1276049 h 3717280"/>
              <a:gd name="connsiteX10" fmla="*/ 28003 w 7169284"/>
              <a:gd name="connsiteY10" fmla="*/ 1317197 h 3717280"/>
              <a:gd name="connsiteX11" fmla="*/ 12729 w 7169284"/>
              <a:gd name="connsiteY11" fmla="*/ 1361171 h 3717280"/>
              <a:gd name="connsiteX12" fmla="*/ 3253 w 7169284"/>
              <a:gd name="connsiteY12" fmla="*/ 1407546 h 3717280"/>
              <a:gd name="connsiteX13" fmla="*/ 0 w 7169284"/>
              <a:gd name="connsiteY13" fmla="*/ 1455897 h 3717280"/>
              <a:gd name="connsiteX14" fmla="*/ 0 w 7169284"/>
              <a:gd name="connsiteY14" fmla="*/ 3360944 h 3717280"/>
              <a:gd name="connsiteX15" fmla="*/ 3253 w 7169284"/>
              <a:gd name="connsiteY15" fmla="*/ 3409296 h 3717280"/>
              <a:gd name="connsiteX16" fmla="*/ 12729 w 7169284"/>
              <a:gd name="connsiteY16" fmla="*/ 3455671 h 3717280"/>
              <a:gd name="connsiteX17" fmla="*/ 28003 w 7169284"/>
              <a:gd name="connsiteY17" fmla="*/ 3499644 h 3717280"/>
              <a:gd name="connsiteX18" fmla="*/ 48651 w 7169284"/>
              <a:gd name="connsiteY18" fmla="*/ 3540792 h 3717280"/>
              <a:gd name="connsiteX19" fmla="*/ 74249 w 7169284"/>
              <a:gd name="connsiteY19" fmla="*/ 3578689 h 3717280"/>
              <a:gd name="connsiteX20" fmla="*/ 104371 w 7169284"/>
              <a:gd name="connsiteY20" fmla="*/ 3612910 h 3717280"/>
              <a:gd name="connsiteX21" fmla="*/ 138592 w 7169284"/>
              <a:gd name="connsiteY21" fmla="*/ 3643032 h 3717280"/>
              <a:gd name="connsiteX22" fmla="*/ 176489 w 7169284"/>
              <a:gd name="connsiteY22" fmla="*/ 3668629 h 3717280"/>
              <a:gd name="connsiteX23" fmla="*/ 217637 w 7169284"/>
              <a:gd name="connsiteY23" fmla="*/ 3689277 h 3717280"/>
              <a:gd name="connsiteX24" fmla="*/ 261611 w 7169284"/>
              <a:gd name="connsiteY24" fmla="*/ 3704552 h 3717280"/>
              <a:gd name="connsiteX25" fmla="*/ 307986 w 7169284"/>
              <a:gd name="connsiteY25" fmla="*/ 3714028 h 3717280"/>
              <a:gd name="connsiteX26" fmla="*/ 356337 w 7169284"/>
              <a:gd name="connsiteY26" fmla="*/ 3717281 h 3717280"/>
              <a:gd name="connsiteX27" fmla="*/ 6812950 w 7169284"/>
              <a:gd name="connsiteY27" fmla="*/ 3717281 h 3717280"/>
              <a:gd name="connsiteX28" fmla="*/ 6861301 w 7169284"/>
              <a:gd name="connsiteY28" fmla="*/ 3714028 h 3717280"/>
              <a:gd name="connsiteX29" fmla="*/ 6907675 w 7169284"/>
              <a:gd name="connsiteY29" fmla="*/ 3704552 h 3717280"/>
              <a:gd name="connsiteX30" fmla="*/ 6951648 w 7169284"/>
              <a:gd name="connsiteY30" fmla="*/ 3689277 h 3717280"/>
              <a:gd name="connsiteX31" fmla="*/ 6992795 w 7169284"/>
              <a:gd name="connsiteY31" fmla="*/ 3668629 h 3717280"/>
              <a:gd name="connsiteX32" fmla="*/ 7030692 w 7169284"/>
              <a:gd name="connsiteY32" fmla="*/ 3643032 h 3717280"/>
              <a:gd name="connsiteX33" fmla="*/ 7064914 w 7169284"/>
              <a:gd name="connsiteY33" fmla="*/ 3612910 h 3717280"/>
              <a:gd name="connsiteX34" fmla="*/ 7095036 w 7169284"/>
              <a:gd name="connsiteY34" fmla="*/ 3578689 h 3717280"/>
              <a:gd name="connsiteX35" fmla="*/ 7120633 w 7169284"/>
              <a:gd name="connsiteY35" fmla="*/ 3540792 h 3717280"/>
              <a:gd name="connsiteX36" fmla="*/ 7141281 w 7169284"/>
              <a:gd name="connsiteY36" fmla="*/ 3499644 h 3717280"/>
              <a:gd name="connsiteX37" fmla="*/ 7156556 w 7169284"/>
              <a:gd name="connsiteY37" fmla="*/ 3455671 h 3717280"/>
              <a:gd name="connsiteX38" fmla="*/ 7166032 w 7169284"/>
              <a:gd name="connsiteY38" fmla="*/ 3409296 h 3717280"/>
              <a:gd name="connsiteX39" fmla="*/ 7169285 w 7169284"/>
              <a:gd name="connsiteY39" fmla="*/ 3360944 h 3717280"/>
              <a:gd name="connsiteX40" fmla="*/ 7169285 w 7169284"/>
              <a:gd name="connsiteY40" fmla="*/ 1455897 h 3717280"/>
              <a:gd name="connsiteX41" fmla="*/ 7166032 w 7169284"/>
              <a:gd name="connsiteY41" fmla="*/ 1407546 h 3717280"/>
              <a:gd name="connsiteX42" fmla="*/ 7156556 w 7169284"/>
              <a:gd name="connsiteY42" fmla="*/ 1361171 h 3717280"/>
              <a:gd name="connsiteX43" fmla="*/ 7141281 w 7169284"/>
              <a:gd name="connsiteY43" fmla="*/ 1317197 h 3717280"/>
              <a:gd name="connsiteX44" fmla="*/ 7120633 w 7169284"/>
              <a:gd name="connsiteY44" fmla="*/ 1276049 h 3717280"/>
              <a:gd name="connsiteX45" fmla="*/ 7095036 w 7169284"/>
              <a:gd name="connsiteY45" fmla="*/ 1238152 h 3717280"/>
              <a:gd name="connsiteX46" fmla="*/ 7064914 w 7169284"/>
              <a:gd name="connsiteY46" fmla="*/ 1203931 h 3717280"/>
              <a:gd name="connsiteX47" fmla="*/ 7030692 w 7169284"/>
              <a:gd name="connsiteY47" fmla="*/ 1173809 h 3717280"/>
              <a:gd name="connsiteX48" fmla="*/ 6992795 w 7169284"/>
              <a:gd name="connsiteY48" fmla="*/ 1148211 h 3717280"/>
              <a:gd name="connsiteX49" fmla="*/ 6951648 w 7169284"/>
              <a:gd name="connsiteY49" fmla="*/ 1127563 h 3717280"/>
              <a:gd name="connsiteX50" fmla="*/ 6907675 w 7169284"/>
              <a:gd name="connsiteY50" fmla="*/ 1112289 h 3717280"/>
              <a:gd name="connsiteX51" fmla="*/ 6861301 w 7169284"/>
              <a:gd name="connsiteY51" fmla="*/ 1102813 h 3717280"/>
              <a:gd name="connsiteX52" fmla="*/ 6812950 w 7169284"/>
              <a:gd name="connsiteY52" fmla="*/ 1099560 h 3717280"/>
              <a:gd name="connsiteX0" fmla="*/ 2377043 w 7169284"/>
              <a:gd name="connsiteY0" fmla="*/ 0 h 3717280"/>
              <a:gd name="connsiteX1" fmla="*/ 1836130 w 7169284"/>
              <a:gd name="connsiteY1" fmla="*/ 1099560 h 3717280"/>
              <a:gd name="connsiteX2" fmla="*/ 2993816 w 7169284"/>
              <a:gd name="connsiteY2" fmla="*/ 1116306 h 3717280"/>
              <a:gd name="connsiteX3" fmla="*/ 2377043 w 7169284"/>
              <a:gd name="connsiteY3" fmla="*/ 0 h 3717280"/>
              <a:gd name="connsiteX0" fmla="*/ 6812950 w 7169286"/>
              <a:gd name="connsiteY0" fmla="*/ 1099560 h 3717282"/>
              <a:gd name="connsiteX1" fmla="*/ 356337 w 7169286"/>
              <a:gd name="connsiteY1" fmla="*/ 1099560 h 3717282"/>
              <a:gd name="connsiteX2" fmla="*/ 307986 w 7169286"/>
              <a:gd name="connsiteY2" fmla="*/ 1102813 h 3717282"/>
              <a:gd name="connsiteX3" fmla="*/ 261611 w 7169286"/>
              <a:gd name="connsiteY3" fmla="*/ 1112289 h 3717282"/>
              <a:gd name="connsiteX4" fmla="*/ 217637 w 7169286"/>
              <a:gd name="connsiteY4" fmla="*/ 1127563 h 3717282"/>
              <a:gd name="connsiteX5" fmla="*/ 176489 w 7169286"/>
              <a:gd name="connsiteY5" fmla="*/ 1148211 h 3717282"/>
              <a:gd name="connsiteX6" fmla="*/ 138592 w 7169286"/>
              <a:gd name="connsiteY6" fmla="*/ 1173809 h 3717282"/>
              <a:gd name="connsiteX7" fmla="*/ 104371 w 7169286"/>
              <a:gd name="connsiteY7" fmla="*/ 1203931 h 3717282"/>
              <a:gd name="connsiteX8" fmla="*/ 74249 w 7169286"/>
              <a:gd name="connsiteY8" fmla="*/ 1238152 h 3717282"/>
              <a:gd name="connsiteX9" fmla="*/ 48651 w 7169286"/>
              <a:gd name="connsiteY9" fmla="*/ 1276049 h 3717282"/>
              <a:gd name="connsiteX10" fmla="*/ 28003 w 7169286"/>
              <a:gd name="connsiteY10" fmla="*/ 1317197 h 3717282"/>
              <a:gd name="connsiteX11" fmla="*/ 12729 w 7169286"/>
              <a:gd name="connsiteY11" fmla="*/ 1361171 h 3717282"/>
              <a:gd name="connsiteX12" fmla="*/ 3253 w 7169286"/>
              <a:gd name="connsiteY12" fmla="*/ 1407546 h 3717282"/>
              <a:gd name="connsiteX13" fmla="*/ 0 w 7169286"/>
              <a:gd name="connsiteY13" fmla="*/ 1455897 h 3717282"/>
              <a:gd name="connsiteX14" fmla="*/ 0 w 7169286"/>
              <a:gd name="connsiteY14" fmla="*/ 3360944 h 3717282"/>
              <a:gd name="connsiteX15" fmla="*/ 3253 w 7169286"/>
              <a:gd name="connsiteY15" fmla="*/ 3409296 h 3717282"/>
              <a:gd name="connsiteX16" fmla="*/ 12729 w 7169286"/>
              <a:gd name="connsiteY16" fmla="*/ 3455671 h 3717282"/>
              <a:gd name="connsiteX17" fmla="*/ 28003 w 7169286"/>
              <a:gd name="connsiteY17" fmla="*/ 3499644 h 3717282"/>
              <a:gd name="connsiteX18" fmla="*/ 48651 w 7169286"/>
              <a:gd name="connsiteY18" fmla="*/ 3540792 h 3717282"/>
              <a:gd name="connsiteX19" fmla="*/ 74249 w 7169286"/>
              <a:gd name="connsiteY19" fmla="*/ 3578689 h 3717282"/>
              <a:gd name="connsiteX20" fmla="*/ 104371 w 7169286"/>
              <a:gd name="connsiteY20" fmla="*/ 3612910 h 3717282"/>
              <a:gd name="connsiteX21" fmla="*/ 138592 w 7169286"/>
              <a:gd name="connsiteY21" fmla="*/ 3643032 h 3717282"/>
              <a:gd name="connsiteX22" fmla="*/ 176489 w 7169286"/>
              <a:gd name="connsiteY22" fmla="*/ 3668629 h 3717282"/>
              <a:gd name="connsiteX23" fmla="*/ 217637 w 7169286"/>
              <a:gd name="connsiteY23" fmla="*/ 3689277 h 3717282"/>
              <a:gd name="connsiteX24" fmla="*/ 261611 w 7169286"/>
              <a:gd name="connsiteY24" fmla="*/ 3704552 h 3717282"/>
              <a:gd name="connsiteX25" fmla="*/ 307986 w 7169286"/>
              <a:gd name="connsiteY25" fmla="*/ 3714028 h 3717282"/>
              <a:gd name="connsiteX26" fmla="*/ 356337 w 7169286"/>
              <a:gd name="connsiteY26" fmla="*/ 3717281 h 3717282"/>
              <a:gd name="connsiteX27" fmla="*/ 6812950 w 7169286"/>
              <a:gd name="connsiteY27" fmla="*/ 3717281 h 3717282"/>
              <a:gd name="connsiteX28" fmla="*/ 6861301 w 7169286"/>
              <a:gd name="connsiteY28" fmla="*/ 3714028 h 3717282"/>
              <a:gd name="connsiteX29" fmla="*/ 6907675 w 7169286"/>
              <a:gd name="connsiteY29" fmla="*/ 3704552 h 3717282"/>
              <a:gd name="connsiteX30" fmla="*/ 6951648 w 7169286"/>
              <a:gd name="connsiteY30" fmla="*/ 3689277 h 3717282"/>
              <a:gd name="connsiteX31" fmla="*/ 6992795 w 7169286"/>
              <a:gd name="connsiteY31" fmla="*/ 3668629 h 3717282"/>
              <a:gd name="connsiteX32" fmla="*/ 7030692 w 7169286"/>
              <a:gd name="connsiteY32" fmla="*/ 3643032 h 3717282"/>
              <a:gd name="connsiteX33" fmla="*/ 7064914 w 7169286"/>
              <a:gd name="connsiteY33" fmla="*/ 3612910 h 3717282"/>
              <a:gd name="connsiteX34" fmla="*/ 7095036 w 7169286"/>
              <a:gd name="connsiteY34" fmla="*/ 3578689 h 3717282"/>
              <a:gd name="connsiteX35" fmla="*/ 7120633 w 7169286"/>
              <a:gd name="connsiteY35" fmla="*/ 3540792 h 3717282"/>
              <a:gd name="connsiteX36" fmla="*/ 7141281 w 7169286"/>
              <a:gd name="connsiteY36" fmla="*/ 3499644 h 3717282"/>
              <a:gd name="connsiteX37" fmla="*/ 7156556 w 7169286"/>
              <a:gd name="connsiteY37" fmla="*/ 3455671 h 3717282"/>
              <a:gd name="connsiteX38" fmla="*/ 7166032 w 7169286"/>
              <a:gd name="connsiteY38" fmla="*/ 3409296 h 3717282"/>
              <a:gd name="connsiteX39" fmla="*/ 7169285 w 7169286"/>
              <a:gd name="connsiteY39" fmla="*/ 3360944 h 3717282"/>
              <a:gd name="connsiteX40" fmla="*/ 7169285 w 7169286"/>
              <a:gd name="connsiteY40" fmla="*/ 1455897 h 3717282"/>
              <a:gd name="connsiteX41" fmla="*/ 7166032 w 7169286"/>
              <a:gd name="connsiteY41" fmla="*/ 1407546 h 3717282"/>
              <a:gd name="connsiteX42" fmla="*/ 7156556 w 7169286"/>
              <a:gd name="connsiteY42" fmla="*/ 1361171 h 3717282"/>
              <a:gd name="connsiteX43" fmla="*/ 7141281 w 7169286"/>
              <a:gd name="connsiteY43" fmla="*/ 1317197 h 3717282"/>
              <a:gd name="connsiteX44" fmla="*/ 7120633 w 7169286"/>
              <a:gd name="connsiteY44" fmla="*/ 1276049 h 3717282"/>
              <a:gd name="connsiteX45" fmla="*/ 7095036 w 7169286"/>
              <a:gd name="connsiteY45" fmla="*/ 1238152 h 3717282"/>
              <a:gd name="connsiteX46" fmla="*/ 7064914 w 7169286"/>
              <a:gd name="connsiteY46" fmla="*/ 1203931 h 3717282"/>
              <a:gd name="connsiteX47" fmla="*/ 7030692 w 7169286"/>
              <a:gd name="connsiteY47" fmla="*/ 1173809 h 3717282"/>
              <a:gd name="connsiteX48" fmla="*/ 6992795 w 7169286"/>
              <a:gd name="connsiteY48" fmla="*/ 1148211 h 3717282"/>
              <a:gd name="connsiteX49" fmla="*/ 6951648 w 7169286"/>
              <a:gd name="connsiteY49" fmla="*/ 1127563 h 3717282"/>
              <a:gd name="connsiteX50" fmla="*/ 6907675 w 7169286"/>
              <a:gd name="connsiteY50" fmla="*/ 1112289 h 3717282"/>
              <a:gd name="connsiteX51" fmla="*/ 6861301 w 7169286"/>
              <a:gd name="connsiteY51" fmla="*/ 1102813 h 3717282"/>
              <a:gd name="connsiteX52" fmla="*/ 6812950 w 7169286"/>
              <a:gd name="connsiteY52" fmla="*/ 1099560 h 3717282"/>
              <a:gd name="connsiteX0" fmla="*/ 2377043 w 7169286"/>
              <a:gd name="connsiteY0" fmla="*/ 0 h 3717282"/>
              <a:gd name="connsiteX1" fmla="*/ 2348194 w 7169286"/>
              <a:gd name="connsiteY1" fmla="*/ 1116306 h 3717282"/>
              <a:gd name="connsiteX2" fmla="*/ 2993816 w 7169286"/>
              <a:gd name="connsiteY2" fmla="*/ 1116306 h 3717282"/>
              <a:gd name="connsiteX3" fmla="*/ 2377043 w 7169286"/>
              <a:gd name="connsiteY3" fmla="*/ 0 h 3717282"/>
              <a:gd name="connsiteX0" fmla="*/ 6812950 w 7169284"/>
              <a:gd name="connsiteY0" fmla="*/ 1082814 h 3700534"/>
              <a:gd name="connsiteX1" fmla="*/ 356337 w 7169284"/>
              <a:gd name="connsiteY1" fmla="*/ 1082814 h 3700534"/>
              <a:gd name="connsiteX2" fmla="*/ 307986 w 7169284"/>
              <a:gd name="connsiteY2" fmla="*/ 1086067 h 3700534"/>
              <a:gd name="connsiteX3" fmla="*/ 261611 w 7169284"/>
              <a:gd name="connsiteY3" fmla="*/ 1095543 h 3700534"/>
              <a:gd name="connsiteX4" fmla="*/ 217637 w 7169284"/>
              <a:gd name="connsiteY4" fmla="*/ 1110817 h 3700534"/>
              <a:gd name="connsiteX5" fmla="*/ 176489 w 7169284"/>
              <a:gd name="connsiteY5" fmla="*/ 1131465 h 3700534"/>
              <a:gd name="connsiteX6" fmla="*/ 138592 w 7169284"/>
              <a:gd name="connsiteY6" fmla="*/ 1157063 h 3700534"/>
              <a:gd name="connsiteX7" fmla="*/ 104371 w 7169284"/>
              <a:gd name="connsiteY7" fmla="*/ 1187185 h 3700534"/>
              <a:gd name="connsiteX8" fmla="*/ 74249 w 7169284"/>
              <a:gd name="connsiteY8" fmla="*/ 1221406 h 3700534"/>
              <a:gd name="connsiteX9" fmla="*/ 48651 w 7169284"/>
              <a:gd name="connsiteY9" fmla="*/ 1259303 h 3700534"/>
              <a:gd name="connsiteX10" fmla="*/ 28003 w 7169284"/>
              <a:gd name="connsiteY10" fmla="*/ 1300451 h 3700534"/>
              <a:gd name="connsiteX11" fmla="*/ 12729 w 7169284"/>
              <a:gd name="connsiteY11" fmla="*/ 1344425 h 3700534"/>
              <a:gd name="connsiteX12" fmla="*/ 3253 w 7169284"/>
              <a:gd name="connsiteY12" fmla="*/ 1390800 h 3700534"/>
              <a:gd name="connsiteX13" fmla="*/ 0 w 7169284"/>
              <a:gd name="connsiteY13" fmla="*/ 1439151 h 3700534"/>
              <a:gd name="connsiteX14" fmla="*/ 0 w 7169284"/>
              <a:gd name="connsiteY14" fmla="*/ 3344198 h 3700534"/>
              <a:gd name="connsiteX15" fmla="*/ 3253 w 7169284"/>
              <a:gd name="connsiteY15" fmla="*/ 3392550 h 3700534"/>
              <a:gd name="connsiteX16" fmla="*/ 12729 w 7169284"/>
              <a:gd name="connsiteY16" fmla="*/ 3438925 h 3700534"/>
              <a:gd name="connsiteX17" fmla="*/ 28003 w 7169284"/>
              <a:gd name="connsiteY17" fmla="*/ 3482898 h 3700534"/>
              <a:gd name="connsiteX18" fmla="*/ 48651 w 7169284"/>
              <a:gd name="connsiteY18" fmla="*/ 3524046 h 3700534"/>
              <a:gd name="connsiteX19" fmla="*/ 74249 w 7169284"/>
              <a:gd name="connsiteY19" fmla="*/ 3561943 h 3700534"/>
              <a:gd name="connsiteX20" fmla="*/ 104371 w 7169284"/>
              <a:gd name="connsiteY20" fmla="*/ 3596164 h 3700534"/>
              <a:gd name="connsiteX21" fmla="*/ 138592 w 7169284"/>
              <a:gd name="connsiteY21" fmla="*/ 3626286 h 3700534"/>
              <a:gd name="connsiteX22" fmla="*/ 176489 w 7169284"/>
              <a:gd name="connsiteY22" fmla="*/ 3651883 h 3700534"/>
              <a:gd name="connsiteX23" fmla="*/ 217637 w 7169284"/>
              <a:gd name="connsiteY23" fmla="*/ 3672531 h 3700534"/>
              <a:gd name="connsiteX24" fmla="*/ 261611 w 7169284"/>
              <a:gd name="connsiteY24" fmla="*/ 3687806 h 3700534"/>
              <a:gd name="connsiteX25" fmla="*/ 307986 w 7169284"/>
              <a:gd name="connsiteY25" fmla="*/ 3697282 h 3700534"/>
              <a:gd name="connsiteX26" fmla="*/ 356337 w 7169284"/>
              <a:gd name="connsiteY26" fmla="*/ 3700535 h 3700534"/>
              <a:gd name="connsiteX27" fmla="*/ 6812950 w 7169284"/>
              <a:gd name="connsiteY27" fmla="*/ 3700535 h 3700534"/>
              <a:gd name="connsiteX28" fmla="*/ 6861301 w 7169284"/>
              <a:gd name="connsiteY28" fmla="*/ 3697282 h 3700534"/>
              <a:gd name="connsiteX29" fmla="*/ 6907675 w 7169284"/>
              <a:gd name="connsiteY29" fmla="*/ 3687806 h 3700534"/>
              <a:gd name="connsiteX30" fmla="*/ 6951648 w 7169284"/>
              <a:gd name="connsiteY30" fmla="*/ 3672531 h 3700534"/>
              <a:gd name="connsiteX31" fmla="*/ 6992795 w 7169284"/>
              <a:gd name="connsiteY31" fmla="*/ 3651883 h 3700534"/>
              <a:gd name="connsiteX32" fmla="*/ 7030692 w 7169284"/>
              <a:gd name="connsiteY32" fmla="*/ 3626286 h 3700534"/>
              <a:gd name="connsiteX33" fmla="*/ 7064914 w 7169284"/>
              <a:gd name="connsiteY33" fmla="*/ 3596164 h 3700534"/>
              <a:gd name="connsiteX34" fmla="*/ 7095036 w 7169284"/>
              <a:gd name="connsiteY34" fmla="*/ 3561943 h 3700534"/>
              <a:gd name="connsiteX35" fmla="*/ 7120633 w 7169284"/>
              <a:gd name="connsiteY35" fmla="*/ 3524046 h 3700534"/>
              <a:gd name="connsiteX36" fmla="*/ 7141281 w 7169284"/>
              <a:gd name="connsiteY36" fmla="*/ 3482898 h 3700534"/>
              <a:gd name="connsiteX37" fmla="*/ 7156556 w 7169284"/>
              <a:gd name="connsiteY37" fmla="*/ 3438925 h 3700534"/>
              <a:gd name="connsiteX38" fmla="*/ 7166032 w 7169284"/>
              <a:gd name="connsiteY38" fmla="*/ 3392550 h 3700534"/>
              <a:gd name="connsiteX39" fmla="*/ 7169285 w 7169284"/>
              <a:gd name="connsiteY39" fmla="*/ 3344198 h 3700534"/>
              <a:gd name="connsiteX40" fmla="*/ 7169285 w 7169284"/>
              <a:gd name="connsiteY40" fmla="*/ 1439151 h 3700534"/>
              <a:gd name="connsiteX41" fmla="*/ 7166032 w 7169284"/>
              <a:gd name="connsiteY41" fmla="*/ 1390800 h 3700534"/>
              <a:gd name="connsiteX42" fmla="*/ 7156556 w 7169284"/>
              <a:gd name="connsiteY42" fmla="*/ 1344425 h 3700534"/>
              <a:gd name="connsiteX43" fmla="*/ 7141281 w 7169284"/>
              <a:gd name="connsiteY43" fmla="*/ 1300451 h 3700534"/>
              <a:gd name="connsiteX44" fmla="*/ 7120633 w 7169284"/>
              <a:gd name="connsiteY44" fmla="*/ 1259303 h 3700534"/>
              <a:gd name="connsiteX45" fmla="*/ 7095036 w 7169284"/>
              <a:gd name="connsiteY45" fmla="*/ 1221406 h 3700534"/>
              <a:gd name="connsiteX46" fmla="*/ 7064914 w 7169284"/>
              <a:gd name="connsiteY46" fmla="*/ 1187185 h 3700534"/>
              <a:gd name="connsiteX47" fmla="*/ 7030692 w 7169284"/>
              <a:gd name="connsiteY47" fmla="*/ 1157063 h 3700534"/>
              <a:gd name="connsiteX48" fmla="*/ 6992795 w 7169284"/>
              <a:gd name="connsiteY48" fmla="*/ 1131465 h 3700534"/>
              <a:gd name="connsiteX49" fmla="*/ 6951648 w 7169284"/>
              <a:gd name="connsiteY49" fmla="*/ 1110817 h 3700534"/>
              <a:gd name="connsiteX50" fmla="*/ 6907675 w 7169284"/>
              <a:gd name="connsiteY50" fmla="*/ 1095543 h 3700534"/>
              <a:gd name="connsiteX51" fmla="*/ 6861301 w 7169284"/>
              <a:gd name="connsiteY51" fmla="*/ 1086067 h 3700534"/>
              <a:gd name="connsiteX52" fmla="*/ 6812950 w 7169284"/>
              <a:gd name="connsiteY52" fmla="*/ 1082814 h 3700534"/>
              <a:gd name="connsiteX0" fmla="*/ 2092563 w 7169284"/>
              <a:gd name="connsiteY0" fmla="*/ 0 h 3700534"/>
              <a:gd name="connsiteX1" fmla="*/ 2348194 w 7169284"/>
              <a:gd name="connsiteY1" fmla="*/ 1099560 h 3700534"/>
              <a:gd name="connsiteX2" fmla="*/ 2993816 w 7169284"/>
              <a:gd name="connsiteY2" fmla="*/ 1099560 h 3700534"/>
              <a:gd name="connsiteX3" fmla="*/ 2092563 w 7169284"/>
              <a:gd name="connsiteY3" fmla="*/ 0 h 3700534"/>
              <a:gd name="connsiteX0" fmla="*/ 6812950 w 7169286"/>
              <a:gd name="connsiteY0" fmla="*/ 1220972 h 3838694"/>
              <a:gd name="connsiteX1" fmla="*/ 356337 w 7169286"/>
              <a:gd name="connsiteY1" fmla="*/ 1220972 h 3838694"/>
              <a:gd name="connsiteX2" fmla="*/ 307986 w 7169286"/>
              <a:gd name="connsiteY2" fmla="*/ 1224225 h 3838694"/>
              <a:gd name="connsiteX3" fmla="*/ 261611 w 7169286"/>
              <a:gd name="connsiteY3" fmla="*/ 1233701 h 3838694"/>
              <a:gd name="connsiteX4" fmla="*/ 217637 w 7169286"/>
              <a:gd name="connsiteY4" fmla="*/ 1248975 h 3838694"/>
              <a:gd name="connsiteX5" fmla="*/ 176489 w 7169286"/>
              <a:gd name="connsiteY5" fmla="*/ 1269623 h 3838694"/>
              <a:gd name="connsiteX6" fmla="*/ 138592 w 7169286"/>
              <a:gd name="connsiteY6" fmla="*/ 1295221 h 3838694"/>
              <a:gd name="connsiteX7" fmla="*/ 104371 w 7169286"/>
              <a:gd name="connsiteY7" fmla="*/ 1325343 h 3838694"/>
              <a:gd name="connsiteX8" fmla="*/ 74249 w 7169286"/>
              <a:gd name="connsiteY8" fmla="*/ 1359564 h 3838694"/>
              <a:gd name="connsiteX9" fmla="*/ 48651 w 7169286"/>
              <a:gd name="connsiteY9" fmla="*/ 1397461 h 3838694"/>
              <a:gd name="connsiteX10" fmla="*/ 28003 w 7169286"/>
              <a:gd name="connsiteY10" fmla="*/ 1438609 h 3838694"/>
              <a:gd name="connsiteX11" fmla="*/ 12729 w 7169286"/>
              <a:gd name="connsiteY11" fmla="*/ 1482583 h 3838694"/>
              <a:gd name="connsiteX12" fmla="*/ 3253 w 7169286"/>
              <a:gd name="connsiteY12" fmla="*/ 1528958 h 3838694"/>
              <a:gd name="connsiteX13" fmla="*/ 0 w 7169286"/>
              <a:gd name="connsiteY13" fmla="*/ 1577309 h 3838694"/>
              <a:gd name="connsiteX14" fmla="*/ 0 w 7169286"/>
              <a:gd name="connsiteY14" fmla="*/ 3482356 h 3838694"/>
              <a:gd name="connsiteX15" fmla="*/ 3253 w 7169286"/>
              <a:gd name="connsiteY15" fmla="*/ 3530708 h 3838694"/>
              <a:gd name="connsiteX16" fmla="*/ 12729 w 7169286"/>
              <a:gd name="connsiteY16" fmla="*/ 3577083 h 3838694"/>
              <a:gd name="connsiteX17" fmla="*/ 28003 w 7169286"/>
              <a:gd name="connsiteY17" fmla="*/ 3621056 h 3838694"/>
              <a:gd name="connsiteX18" fmla="*/ 48651 w 7169286"/>
              <a:gd name="connsiteY18" fmla="*/ 3662204 h 3838694"/>
              <a:gd name="connsiteX19" fmla="*/ 74249 w 7169286"/>
              <a:gd name="connsiteY19" fmla="*/ 3700101 h 3838694"/>
              <a:gd name="connsiteX20" fmla="*/ 104371 w 7169286"/>
              <a:gd name="connsiteY20" fmla="*/ 3734322 h 3838694"/>
              <a:gd name="connsiteX21" fmla="*/ 138592 w 7169286"/>
              <a:gd name="connsiteY21" fmla="*/ 3764444 h 3838694"/>
              <a:gd name="connsiteX22" fmla="*/ 176489 w 7169286"/>
              <a:gd name="connsiteY22" fmla="*/ 3790041 h 3838694"/>
              <a:gd name="connsiteX23" fmla="*/ 217637 w 7169286"/>
              <a:gd name="connsiteY23" fmla="*/ 3810689 h 3838694"/>
              <a:gd name="connsiteX24" fmla="*/ 261611 w 7169286"/>
              <a:gd name="connsiteY24" fmla="*/ 3825964 h 3838694"/>
              <a:gd name="connsiteX25" fmla="*/ 307986 w 7169286"/>
              <a:gd name="connsiteY25" fmla="*/ 3835440 h 3838694"/>
              <a:gd name="connsiteX26" fmla="*/ 356337 w 7169286"/>
              <a:gd name="connsiteY26" fmla="*/ 3838693 h 3838694"/>
              <a:gd name="connsiteX27" fmla="*/ 6812950 w 7169286"/>
              <a:gd name="connsiteY27" fmla="*/ 3838693 h 3838694"/>
              <a:gd name="connsiteX28" fmla="*/ 6861301 w 7169286"/>
              <a:gd name="connsiteY28" fmla="*/ 3835440 h 3838694"/>
              <a:gd name="connsiteX29" fmla="*/ 6907675 w 7169286"/>
              <a:gd name="connsiteY29" fmla="*/ 3825964 h 3838694"/>
              <a:gd name="connsiteX30" fmla="*/ 6951648 w 7169286"/>
              <a:gd name="connsiteY30" fmla="*/ 3810689 h 3838694"/>
              <a:gd name="connsiteX31" fmla="*/ 6992795 w 7169286"/>
              <a:gd name="connsiteY31" fmla="*/ 3790041 h 3838694"/>
              <a:gd name="connsiteX32" fmla="*/ 7030692 w 7169286"/>
              <a:gd name="connsiteY32" fmla="*/ 3764444 h 3838694"/>
              <a:gd name="connsiteX33" fmla="*/ 7064914 w 7169286"/>
              <a:gd name="connsiteY33" fmla="*/ 3734322 h 3838694"/>
              <a:gd name="connsiteX34" fmla="*/ 7095036 w 7169286"/>
              <a:gd name="connsiteY34" fmla="*/ 3700101 h 3838694"/>
              <a:gd name="connsiteX35" fmla="*/ 7120633 w 7169286"/>
              <a:gd name="connsiteY35" fmla="*/ 3662204 h 3838694"/>
              <a:gd name="connsiteX36" fmla="*/ 7141281 w 7169286"/>
              <a:gd name="connsiteY36" fmla="*/ 3621056 h 3838694"/>
              <a:gd name="connsiteX37" fmla="*/ 7156556 w 7169286"/>
              <a:gd name="connsiteY37" fmla="*/ 3577083 h 3838694"/>
              <a:gd name="connsiteX38" fmla="*/ 7166032 w 7169286"/>
              <a:gd name="connsiteY38" fmla="*/ 3530708 h 3838694"/>
              <a:gd name="connsiteX39" fmla="*/ 7169285 w 7169286"/>
              <a:gd name="connsiteY39" fmla="*/ 3482356 h 3838694"/>
              <a:gd name="connsiteX40" fmla="*/ 7169285 w 7169286"/>
              <a:gd name="connsiteY40" fmla="*/ 1577309 h 3838694"/>
              <a:gd name="connsiteX41" fmla="*/ 7166032 w 7169286"/>
              <a:gd name="connsiteY41" fmla="*/ 1528958 h 3838694"/>
              <a:gd name="connsiteX42" fmla="*/ 7156556 w 7169286"/>
              <a:gd name="connsiteY42" fmla="*/ 1482583 h 3838694"/>
              <a:gd name="connsiteX43" fmla="*/ 7141281 w 7169286"/>
              <a:gd name="connsiteY43" fmla="*/ 1438609 h 3838694"/>
              <a:gd name="connsiteX44" fmla="*/ 7120633 w 7169286"/>
              <a:gd name="connsiteY44" fmla="*/ 1397461 h 3838694"/>
              <a:gd name="connsiteX45" fmla="*/ 7095036 w 7169286"/>
              <a:gd name="connsiteY45" fmla="*/ 1359564 h 3838694"/>
              <a:gd name="connsiteX46" fmla="*/ 7064914 w 7169286"/>
              <a:gd name="connsiteY46" fmla="*/ 1325343 h 3838694"/>
              <a:gd name="connsiteX47" fmla="*/ 7030692 w 7169286"/>
              <a:gd name="connsiteY47" fmla="*/ 1295221 h 3838694"/>
              <a:gd name="connsiteX48" fmla="*/ 6992795 w 7169286"/>
              <a:gd name="connsiteY48" fmla="*/ 1269623 h 3838694"/>
              <a:gd name="connsiteX49" fmla="*/ 6951648 w 7169286"/>
              <a:gd name="connsiteY49" fmla="*/ 1248975 h 3838694"/>
              <a:gd name="connsiteX50" fmla="*/ 6907675 w 7169286"/>
              <a:gd name="connsiteY50" fmla="*/ 1233701 h 3838694"/>
              <a:gd name="connsiteX51" fmla="*/ 6861301 w 7169286"/>
              <a:gd name="connsiteY51" fmla="*/ 1224225 h 3838694"/>
              <a:gd name="connsiteX52" fmla="*/ 6812950 w 7169286"/>
              <a:gd name="connsiteY52" fmla="*/ 1220972 h 3838694"/>
              <a:gd name="connsiteX0" fmla="*/ 997315 w 7169286"/>
              <a:gd name="connsiteY0" fmla="*/ 0 h 3838694"/>
              <a:gd name="connsiteX1" fmla="*/ 2348194 w 7169286"/>
              <a:gd name="connsiteY1" fmla="*/ 1237718 h 3838694"/>
              <a:gd name="connsiteX2" fmla="*/ 2993816 w 7169286"/>
              <a:gd name="connsiteY2" fmla="*/ 1237718 h 3838694"/>
              <a:gd name="connsiteX3" fmla="*/ 997315 w 7169286"/>
              <a:gd name="connsiteY3" fmla="*/ 0 h 3838694"/>
            </a:gdLst>
            <a:ahLst/>
            <a:cxnLst>
              <a:cxn ang="0">
                <a:pos x="connsiteX0" y="connsiteY0"/>
              </a:cxn>
              <a:cxn ang="0">
                <a:pos x="connsiteX1" y="connsiteY1"/>
              </a:cxn>
              <a:cxn ang="0">
                <a:pos x="connsiteX2" y="connsiteY2"/>
              </a:cxn>
              <a:cxn ang="0">
                <a:pos x="connsiteX3" y="connsiteY3"/>
              </a:cxn>
            </a:cxnLst>
            <a:rect l="l" t="t" r="r" b="b"/>
            <a:pathLst>
              <a:path w="7169286" h="3838694" extrusionOk="0">
                <a:moveTo>
                  <a:pt x="6812950" y="1220972"/>
                </a:moveTo>
                <a:lnTo>
                  <a:pt x="356337" y="1220972"/>
                </a:lnTo>
                <a:lnTo>
                  <a:pt x="307986" y="1224225"/>
                </a:lnTo>
                <a:lnTo>
                  <a:pt x="261611" y="1233701"/>
                </a:lnTo>
                <a:lnTo>
                  <a:pt x="217637" y="1248975"/>
                </a:lnTo>
                <a:lnTo>
                  <a:pt x="176489" y="1269623"/>
                </a:lnTo>
                <a:lnTo>
                  <a:pt x="138592" y="1295221"/>
                </a:lnTo>
                <a:lnTo>
                  <a:pt x="104371" y="1325343"/>
                </a:lnTo>
                <a:lnTo>
                  <a:pt x="74249" y="1359564"/>
                </a:lnTo>
                <a:lnTo>
                  <a:pt x="48651" y="1397461"/>
                </a:lnTo>
                <a:lnTo>
                  <a:pt x="28003" y="1438609"/>
                </a:lnTo>
                <a:lnTo>
                  <a:pt x="12729" y="1482583"/>
                </a:lnTo>
                <a:lnTo>
                  <a:pt x="3253" y="1528958"/>
                </a:lnTo>
                <a:lnTo>
                  <a:pt x="0" y="1577309"/>
                </a:lnTo>
                <a:lnTo>
                  <a:pt x="0" y="3482356"/>
                </a:lnTo>
                <a:lnTo>
                  <a:pt x="3253" y="3530708"/>
                </a:lnTo>
                <a:lnTo>
                  <a:pt x="12729" y="3577083"/>
                </a:lnTo>
                <a:lnTo>
                  <a:pt x="28003" y="3621056"/>
                </a:lnTo>
                <a:lnTo>
                  <a:pt x="48651" y="3662204"/>
                </a:lnTo>
                <a:lnTo>
                  <a:pt x="74249" y="3700101"/>
                </a:lnTo>
                <a:lnTo>
                  <a:pt x="104371" y="3734322"/>
                </a:lnTo>
                <a:lnTo>
                  <a:pt x="138592" y="3764444"/>
                </a:lnTo>
                <a:lnTo>
                  <a:pt x="176489" y="3790041"/>
                </a:lnTo>
                <a:lnTo>
                  <a:pt x="217637" y="3810689"/>
                </a:lnTo>
                <a:lnTo>
                  <a:pt x="261611" y="3825964"/>
                </a:lnTo>
                <a:lnTo>
                  <a:pt x="307986" y="3835440"/>
                </a:lnTo>
                <a:lnTo>
                  <a:pt x="356337" y="3838693"/>
                </a:lnTo>
                <a:lnTo>
                  <a:pt x="6812950" y="3838693"/>
                </a:lnTo>
                <a:lnTo>
                  <a:pt x="6861301" y="3835440"/>
                </a:lnTo>
                <a:lnTo>
                  <a:pt x="6907675" y="3825964"/>
                </a:lnTo>
                <a:lnTo>
                  <a:pt x="6951648" y="3810689"/>
                </a:lnTo>
                <a:lnTo>
                  <a:pt x="6992795" y="3790041"/>
                </a:lnTo>
                <a:lnTo>
                  <a:pt x="7030692" y="3764444"/>
                </a:lnTo>
                <a:lnTo>
                  <a:pt x="7064914" y="3734322"/>
                </a:lnTo>
                <a:lnTo>
                  <a:pt x="7095036" y="3700101"/>
                </a:lnTo>
                <a:lnTo>
                  <a:pt x="7120633" y="3662204"/>
                </a:lnTo>
                <a:lnTo>
                  <a:pt x="7141281" y="3621056"/>
                </a:lnTo>
                <a:lnTo>
                  <a:pt x="7156556" y="3577083"/>
                </a:lnTo>
                <a:lnTo>
                  <a:pt x="7166032" y="3530708"/>
                </a:lnTo>
                <a:lnTo>
                  <a:pt x="7169285" y="3482356"/>
                </a:lnTo>
                <a:lnTo>
                  <a:pt x="7169285" y="1577309"/>
                </a:lnTo>
                <a:lnTo>
                  <a:pt x="7166032" y="1528958"/>
                </a:lnTo>
                <a:lnTo>
                  <a:pt x="7156556" y="1482583"/>
                </a:lnTo>
                <a:lnTo>
                  <a:pt x="7141281" y="1438609"/>
                </a:lnTo>
                <a:lnTo>
                  <a:pt x="7120633" y="1397461"/>
                </a:lnTo>
                <a:lnTo>
                  <a:pt x="7095036" y="1359564"/>
                </a:lnTo>
                <a:lnTo>
                  <a:pt x="7064914" y="1325343"/>
                </a:lnTo>
                <a:lnTo>
                  <a:pt x="7030692" y="1295221"/>
                </a:lnTo>
                <a:lnTo>
                  <a:pt x="6992795" y="1269623"/>
                </a:lnTo>
                <a:lnTo>
                  <a:pt x="6951648" y="1248975"/>
                </a:lnTo>
                <a:lnTo>
                  <a:pt x="6907675" y="1233701"/>
                </a:lnTo>
                <a:lnTo>
                  <a:pt x="6861301" y="1224225"/>
                </a:lnTo>
                <a:lnTo>
                  <a:pt x="6812950" y="1220972"/>
                </a:lnTo>
                <a:close/>
              </a:path>
              <a:path w="7169286" h="3838694" extrusionOk="0">
                <a:moveTo>
                  <a:pt x="997315" y="0"/>
                </a:moveTo>
                <a:lnTo>
                  <a:pt x="2348194" y="1237718"/>
                </a:lnTo>
                <a:lnTo>
                  <a:pt x="2993816" y="1237718"/>
                </a:lnTo>
                <a:lnTo>
                  <a:pt x="997315" y="0"/>
                </a:lnTo>
                <a:close/>
              </a:path>
            </a:pathLst>
          </a:custGeom>
          <a:solidFill>
            <a:srgbClr val="A0C283"/>
          </a:solidFill>
          <a:ln>
            <a:noFill/>
          </a:ln>
        </p:spPr>
        <p:txBody>
          <a:bodyPr spcFirstLastPara="1" wrap="square" lIns="0" tIns="0" rIns="0" bIns="0" anchor="t" anchorCtr="0">
            <a:noAutofit/>
          </a:bodyPr>
          <a:lstStyle/>
          <a:p>
            <a:endParaRPr sz="964"/>
          </a:p>
        </p:txBody>
      </p:sp>
      <p:sp>
        <p:nvSpPr>
          <p:cNvPr id="17" name="Google Shape;173;p20"/>
          <p:cNvSpPr txBox="1"/>
          <p:nvPr/>
        </p:nvSpPr>
        <p:spPr>
          <a:xfrm>
            <a:off x="4947920" y="3844021"/>
            <a:ext cx="3760474" cy="1146391"/>
          </a:xfrm>
          <a:prstGeom prst="rect">
            <a:avLst/>
          </a:prstGeom>
          <a:noFill/>
          <a:ln>
            <a:noFill/>
          </a:ln>
        </p:spPr>
        <p:txBody>
          <a:bodyPr spcFirstLastPara="1" wrap="square" lIns="0" tIns="8504" rIns="0" bIns="0" anchor="t" anchorCtr="0">
            <a:noAutofit/>
          </a:bodyPr>
          <a:lstStyle/>
          <a:p>
            <a:pPr algn="ctr">
              <a:lnSpc>
                <a:spcPct val="116753"/>
              </a:lnSpc>
            </a:pPr>
            <a:r>
              <a:rPr lang="en-US" sz="2800" b="1" dirty="0">
                <a:solidFill>
                  <a:srgbClr val="FFFFFF"/>
                </a:solidFill>
                <a:latin typeface="Trebuchet MS"/>
                <a:ea typeface="Trebuchet MS"/>
                <a:cs typeface="Trebuchet MS"/>
                <a:sym typeface="Trebuchet MS"/>
              </a:rPr>
              <a:t>name(s) of columns to arrange by</a:t>
            </a:r>
            <a:endParaRPr sz="2800" dirty="0">
              <a:latin typeface="Trebuchet MS"/>
              <a:ea typeface="Trebuchet MS"/>
              <a:cs typeface="Trebuchet MS"/>
              <a:sym typeface="Trebuchet MS"/>
            </a:endParaRPr>
          </a:p>
        </p:txBody>
      </p:sp>
      <p:sp>
        <p:nvSpPr>
          <p:cNvPr id="18" name="Google Shape;137;p17"/>
          <p:cNvSpPr/>
          <p:nvPr/>
        </p:nvSpPr>
        <p:spPr>
          <a:xfrm>
            <a:off x="2250091" y="2926883"/>
            <a:ext cx="2342916" cy="2153752"/>
          </a:xfrm>
          <a:custGeom>
            <a:avLst/>
            <a:gdLst>
              <a:gd name="connsiteX0" fmla="*/ 0 w 2183801"/>
              <a:gd name="connsiteY0" fmla="*/ 263730 h 1582350"/>
              <a:gd name="connsiteX1" fmla="*/ 263730 w 2183801"/>
              <a:gd name="connsiteY1" fmla="*/ 0 h 1582350"/>
              <a:gd name="connsiteX2" fmla="*/ 363967 w 2183801"/>
              <a:gd name="connsiteY2" fmla="*/ 0 h 1582350"/>
              <a:gd name="connsiteX3" fmla="*/ 27341 w 2183801"/>
              <a:gd name="connsiteY3" fmla="*/ -668416 h 1582350"/>
              <a:gd name="connsiteX4" fmla="*/ 909917 w 2183801"/>
              <a:gd name="connsiteY4" fmla="*/ 0 h 1582350"/>
              <a:gd name="connsiteX5" fmla="*/ 1920071 w 2183801"/>
              <a:gd name="connsiteY5" fmla="*/ 0 h 1582350"/>
              <a:gd name="connsiteX6" fmla="*/ 2183801 w 2183801"/>
              <a:gd name="connsiteY6" fmla="*/ 263730 h 1582350"/>
              <a:gd name="connsiteX7" fmla="*/ 2183801 w 2183801"/>
              <a:gd name="connsiteY7" fmla="*/ 263725 h 1582350"/>
              <a:gd name="connsiteX8" fmla="*/ 2183801 w 2183801"/>
              <a:gd name="connsiteY8" fmla="*/ 263725 h 1582350"/>
              <a:gd name="connsiteX9" fmla="*/ 2183801 w 2183801"/>
              <a:gd name="connsiteY9" fmla="*/ 659313 h 1582350"/>
              <a:gd name="connsiteX10" fmla="*/ 2183801 w 2183801"/>
              <a:gd name="connsiteY10" fmla="*/ 1318620 h 1582350"/>
              <a:gd name="connsiteX11" fmla="*/ 1920071 w 2183801"/>
              <a:gd name="connsiteY11" fmla="*/ 1582350 h 1582350"/>
              <a:gd name="connsiteX12" fmla="*/ 909917 w 2183801"/>
              <a:gd name="connsiteY12" fmla="*/ 1582350 h 1582350"/>
              <a:gd name="connsiteX13" fmla="*/ 363967 w 2183801"/>
              <a:gd name="connsiteY13" fmla="*/ 1582350 h 1582350"/>
              <a:gd name="connsiteX14" fmla="*/ 363967 w 2183801"/>
              <a:gd name="connsiteY14" fmla="*/ 1582350 h 1582350"/>
              <a:gd name="connsiteX15" fmla="*/ 263730 w 2183801"/>
              <a:gd name="connsiteY15" fmla="*/ 1582350 h 1582350"/>
              <a:gd name="connsiteX16" fmla="*/ 0 w 2183801"/>
              <a:gd name="connsiteY16" fmla="*/ 1318620 h 1582350"/>
              <a:gd name="connsiteX17" fmla="*/ 0 w 2183801"/>
              <a:gd name="connsiteY17" fmla="*/ 659313 h 1582350"/>
              <a:gd name="connsiteX18" fmla="*/ 0 w 2183801"/>
              <a:gd name="connsiteY18" fmla="*/ 263725 h 1582350"/>
              <a:gd name="connsiteX19" fmla="*/ 0 w 2183801"/>
              <a:gd name="connsiteY19" fmla="*/ 263725 h 1582350"/>
              <a:gd name="connsiteX20" fmla="*/ 0 w 2183801"/>
              <a:gd name="connsiteY20" fmla="*/ 263730 h 1582350"/>
              <a:gd name="connsiteX0" fmla="*/ 0 w 2183801"/>
              <a:gd name="connsiteY0" fmla="*/ 932146 h 2250766"/>
              <a:gd name="connsiteX1" fmla="*/ 263730 w 2183801"/>
              <a:gd name="connsiteY1" fmla="*/ 668416 h 2250766"/>
              <a:gd name="connsiteX2" fmla="*/ 536687 w 2183801"/>
              <a:gd name="connsiteY2" fmla="*/ 668416 h 2250766"/>
              <a:gd name="connsiteX3" fmla="*/ 27341 w 2183801"/>
              <a:gd name="connsiteY3" fmla="*/ 0 h 2250766"/>
              <a:gd name="connsiteX4" fmla="*/ 909917 w 2183801"/>
              <a:gd name="connsiteY4" fmla="*/ 668416 h 2250766"/>
              <a:gd name="connsiteX5" fmla="*/ 1920071 w 2183801"/>
              <a:gd name="connsiteY5" fmla="*/ 668416 h 2250766"/>
              <a:gd name="connsiteX6" fmla="*/ 2183801 w 2183801"/>
              <a:gd name="connsiteY6" fmla="*/ 932146 h 2250766"/>
              <a:gd name="connsiteX7" fmla="*/ 2183801 w 2183801"/>
              <a:gd name="connsiteY7" fmla="*/ 932141 h 2250766"/>
              <a:gd name="connsiteX8" fmla="*/ 2183801 w 2183801"/>
              <a:gd name="connsiteY8" fmla="*/ 932141 h 2250766"/>
              <a:gd name="connsiteX9" fmla="*/ 2183801 w 2183801"/>
              <a:gd name="connsiteY9" fmla="*/ 1327729 h 2250766"/>
              <a:gd name="connsiteX10" fmla="*/ 2183801 w 2183801"/>
              <a:gd name="connsiteY10" fmla="*/ 1987036 h 2250766"/>
              <a:gd name="connsiteX11" fmla="*/ 1920071 w 2183801"/>
              <a:gd name="connsiteY11" fmla="*/ 2250766 h 2250766"/>
              <a:gd name="connsiteX12" fmla="*/ 909917 w 2183801"/>
              <a:gd name="connsiteY12" fmla="*/ 2250766 h 2250766"/>
              <a:gd name="connsiteX13" fmla="*/ 363967 w 2183801"/>
              <a:gd name="connsiteY13" fmla="*/ 2250766 h 2250766"/>
              <a:gd name="connsiteX14" fmla="*/ 363967 w 2183801"/>
              <a:gd name="connsiteY14" fmla="*/ 2250766 h 2250766"/>
              <a:gd name="connsiteX15" fmla="*/ 263730 w 2183801"/>
              <a:gd name="connsiteY15" fmla="*/ 2250766 h 2250766"/>
              <a:gd name="connsiteX16" fmla="*/ 0 w 2183801"/>
              <a:gd name="connsiteY16" fmla="*/ 1987036 h 2250766"/>
              <a:gd name="connsiteX17" fmla="*/ 0 w 2183801"/>
              <a:gd name="connsiteY17" fmla="*/ 1327729 h 2250766"/>
              <a:gd name="connsiteX18" fmla="*/ 0 w 2183801"/>
              <a:gd name="connsiteY18" fmla="*/ 932141 h 2250766"/>
              <a:gd name="connsiteX19" fmla="*/ 0 w 2183801"/>
              <a:gd name="connsiteY19" fmla="*/ 932141 h 2250766"/>
              <a:gd name="connsiteX20" fmla="*/ 0 w 2183801"/>
              <a:gd name="connsiteY20" fmla="*/ 932146 h 2250766"/>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909917 w 2423251"/>
              <a:gd name="connsiteY4" fmla="*/ 690730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536687 w 2423251"/>
              <a:gd name="connsiteY2" fmla="*/ 690730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423251"/>
              <a:gd name="connsiteY0" fmla="*/ 954460 h 2273080"/>
              <a:gd name="connsiteX1" fmla="*/ 263730 w 2423251"/>
              <a:gd name="connsiteY1" fmla="*/ 690730 h 2273080"/>
              <a:gd name="connsiteX2" fmla="*/ 1209057 w 2423251"/>
              <a:gd name="connsiteY2" fmla="*/ 668416 h 2273080"/>
              <a:gd name="connsiteX3" fmla="*/ 2423251 w 2423251"/>
              <a:gd name="connsiteY3" fmla="*/ 0 h 2273080"/>
              <a:gd name="connsiteX4" fmla="*/ 1478117 w 2423251"/>
              <a:gd name="connsiteY4" fmla="*/ 701888 h 2273080"/>
              <a:gd name="connsiteX5" fmla="*/ 1920071 w 2423251"/>
              <a:gd name="connsiteY5" fmla="*/ 690730 h 2273080"/>
              <a:gd name="connsiteX6" fmla="*/ 2183801 w 2423251"/>
              <a:gd name="connsiteY6" fmla="*/ 954460 h 2273080"/>
              <a:gd name="connsiteX7" fmla="*/ 2183801 w 2423251"/>
              <a:gd name="connsiteY7" fmla="*/ 954455 h 2273080"/>
              <a:gd name="connsiteX8" fmla="*/ 2183801 w 2423251"/>
              <a:gd name="connsiteY8" fmla="*/ 954455 h 2273080"/>
              <a:gd name="connsiteX9" fmla="*/ 2183801 w 2423251"/>
              <a:gd name="connsiteY9" fmla="*/ 1350043 h 2273080"/>
              <a:gd name="connsiteX10" fmla="*/ 2183801 w 2423251"/>
              <a:gd name="connsiteY10" fmla="*/ 2009350 h 2273080"/>
              <a:gd name="connsiteX11" fmla="*/ 1920071 w 2423251"/>
              <a:gd name="connsiteY11" fmla="*/ 2273080 h 2273080"/>
              <a:gd name="connsiteX12" fmla="*/ 909917 w 2423251"/>
              <a:gd name="connsiteY12" fmla="*/ 2273080 h 2273080"/>
              <a:gd name="connsiteX13" fmla="*/ 363967 w 2423251"/>
              <a:gd name="connsiteY13" fmla="*/ 2273080 h 2273080"/>
              <a:gd name="connsiteX14" fmla="*/ 363967 w 2423251"/>
              <a:gd name="connsiteY14" fmla="*/ 2273080 h 2273080"/>
              <a:gd name="connsiteX15" fmla="*/ 263730 w 2423251"/>
              <a:gd name="connsiteY15" fmla="*/ 2273080 h 2273080"/>
              <a:gd name="connsiteX16" fmla="*/ 0 w 2423251"/>
              <a:gd name="connsiteY16" fmla="*/ 2009350 h 2273080"/>
              <a:gd name="connsiteX17" fmla="*/ 0 w 2423251"/>
              <a:gd name="connsiteY17" fmla="*/ 1350043 h 2273080"/>
              <a:gd name="connsiteX18" fmla="*/ 0 w 2423251"/>
              <a:gd name="connsiteY18" fmla="*/ 954455 h 2273080"/>
              <a:gd name="connsiteX19" fmla="*/ 0 w 2423251"/>
              <a:gd name="connsiteY19" fmla="*/ 954455 h 2273080"/>
              <a:gd name="connsiteX20" fmla="*/ 0 w 2423251"/>
              <a:gd name="connsiteY20" fmla="*/ 954460 h 2273080"/>
              <a:gd name="connsiteX0" fmla="*/ 0 w 2183801"/>
              <a:gd name="connsiteY0" fmla="*/ 1046506 h 2365126"/>
              <a:gd name="connsiteX1" fmla="*/ 263730 w 2183801"/>
              <a:gd name="connsiteY1" fmla="*/ 782776 h 2365126"/>
              <a:gd name="connsiteX2" fmla="*/ 1209057 w 2183801"/>
              <a:gd name="connsiteY2" fmla="*/ 760462 h 2365126"/>
              <a:gd name="connsiteX3" fmla="*/ 1961588 w 2183801"/>
              <a:gd name="connsiteY3" fmla="*/ 0 h 2365126"/>
              <a:gd name="connsiteX4" fmla="*/ 1478117 w 2183801"/>
              <a:gd name="connsiteY4" fmla="*/ 793934 h 2365126"/>
              <a:gd name="connsiteX5" fmla="*/ 1920071 w 2183801"/>
              <a:gd name="connsiteY5" fmla="*/ 782776 h 2365126"/>
              <a:gd name="connsiteX6" fmla="*/ 2183801 w 2183801"/>
              <a:gd name="connsiteY6" fmla="*/ 1046506 h 2365126"/>
              <a:gd name="connsiteX7" fmla="*/ 2183801 w 2183801"/>
              <a:gd name="connsiteY7" fmla="*/ 1046501 h 2365126"/>
              <a:gd name="connsiteX8" fmla="*/ 2183801 w 2183801"/>
              <a:gd name="connsiteY8" fmla="*/ 1046501 h 2365126"/>
              <a:gd name="connsiteX9" fmla="*/ 2183801 w 2183801"/>
              <a:gd name="connsiteY9" fmla="*/ 1442089 h 2365126"/>
              <a:gd name="connsiteX10" fmla="*/ 2183801 w 2183801"/>
              <a:gd name="connsiteY10" fmla="*/ 2101396 h 2365126"/>
              <a:gd name="connsiteX11" fmla="*/ 1920071 w 2183801"/>
              <a:gd name="connsiteY11" fmla="*/ 2365126 h 2365126"/>
              <a:gd name="connsiteX12" fmla="*/ 909917 w 2183801"/>
              <a:gd name="connsiteY12" fmla="*/ 2365126 h 2365126"/>
              <a:gd name="connsiteX13" fmla="*/ 363967 w 2183801"/>
              <a:gd name="connsiteY13" fmla="*/ 2365126 h 2365126"/>
              <a:gd name="connsiteX14" fmla="*/ 363967 w 2183801"/>
              <a:gd name="connsiteY14" fmla="*/ 2365126 h 2365126"/>
              <a:gd name="connsiteX15" fmla="*/ 263730 w 2183801"/>
              <a:gd name="connsiteY15" fmla="*/ 2365126 h 2365126"/>
              <a:gd name="connsiteX16" fmla="*/ 0 w 2183801"/>
              <a:gd name="connsiteY16" fmla="*/ 2101396 h 2365126"/>
              <a:gd name="connsiteX17" fmla="*/ 0 w 2183801"/>
              <a:gd name="connsiteY17" fmla="*/ 1442089 h 2365126"/>
              <a:gd name="connsiteX18" fmla="*/ 0 w 2183801"/>
              <a:gd name="connsiteY18" fmla="*/ 1046501 h 2365126"/>
              <a:gd name="connsiteX19" fmla="*/ 0 w 2183801"/>
              <a:gd name="connsiteY19" fmla="*/ 1046501 h 2365126"/>
              <a:gd name="connsiteX20" fmla="*/ 0 w 2183801"/>
              <a:gd name="connsiteY20" fmla="*/ 1046506 h 2365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83801" h="2365126">
                <a:moveTo>
                  <a:pt x="0" y="1046506"/>
                </a:moveTo>
                <a:cubicBezTo>
                  <a:pt x="0" y="900852"/>
                  <a:pt x="118076" y="782776"/>
                  <a:pt x="263730" y="782776"/>
                </a:cubicBezTo>
                <a:lnTo>
                  <a:pt x="1209057" y="760462"/>
                </a:lnTo>
                <a:lnTo>
                  <a:pt x="1961588" y="0"/>
                </a:lnTo>
                <a:lnTo>
                  <a:pt x="1478117" y="793934"/>
                </a:lnTo>
                <a:lnTo>
                  <a:pt x="1920071" y="782776"/>
                </a:lnTo>
                <a:cubicBezTo>
                  <a:pt x="2065725" y="782776"/>
                  <a:pt x="2183801" y="900852"/>
                  <a:pt x="2183801" y="1046506"/>
                </a:cubicBezTo>
                <a:lnTo>
                  <a:pt x="2183801" y="1046501"/>
                </a:lnTo>
                <a:lnTo>
                  <a:pt x="2183801" y="1046501"/>
                </a:lnTo>
                <a:lnTo>
                  <a:pt x="2183801" y="1442089"/>
                </a:lnTo>
                <a:lnTo>
                  <a:pt x="2183801" y="2101396"/>
                </a:lnTo>
                <a:cubicBezTo>
                  <a:pt x="2183801" y="2247050"/>
                  <a:pt x="2065725" y="2365126"/>
                  <a:pt x="1920071" y="2365126"/>
                </a:cubicBezTo>
                <a:lnTo>
                  <a:pt x="909917" y="2365126"/>
                </a:lnTo>
                <a:lnTo>
                  <a:pt x="363967" y="2365126"/>
                </a:lnTo>
                <a:lnTo>
                  <a:pt x="363967" y="2365126"/>
                </a:lnTo>
                <a:lnTo>
                  <a:pt x="263730" y="2365126"/>
                </a:lnTo>
                <a:cubicBezTo>
                  <a:pt x="118076" y="2365126"/>
                  <a:pt x="0" y="2247050"/>
                  <a:pt x="0" y="2101396"/>
                </a:cubicBezTo>
                <a:lnTo>
                  <a:pt x="0" y="1442089"/>
                </a:lnTo>
                <a:lnTo>
                  <a:pt x="0" y="1046501"/>
                </a:lnTo>
                <a:lnTo>
                  <a:pt x="0" y="1046501"/>
                </a:lnTo>
                <a:lnTo>
                  <a:pt x="0" y="1046506"/>
                </a:lnTo>
                <a:close/>
              </a:path>
            </a:pathLst>
          </a:custGeom>
          <a:solidFill>
            <a:srgbClr val="78AAD6"/>
          </a:solidFill>
          <a:ln>
            <a:noFill/>
          </a:ln>
        </p:spPr>
        <p:txBody>
          <a:bodyPr spcFirstLastPara="1" wrap="square" lIns="0" tIns="0" rIns="0" bIns="0" anchor="t" anchorCtr="0">
            <a:noAutofit/>
          </a:bodyPr>
          <a:lstStyle/>
          <a:p>
            <a:endParaRPr sz="964"/>
          </a:p>
        </p:txBody>
      </p:sp>
      <p:sp>
        <p:nvSpPr>
          <p:cNvPr id="19" name="Google Shape;138;p17"/>
          <p:cNvSpPr txBox="1"/>
          <p:nvPr/>
        </p:nvSpPr>
        <p:spPr>
          <a:xfrm>
            <a:off x="2260251" y="3846602"/>
            <a:ext cx="2327721" cy="1143810"/>
          </a:xfrm>
          <a:prstGeom prst="rect">
            <a:avLst/>
          </a:prstGeom>
          <a:noFill/>
          <a:ln>
            <a:noFill/>
          </a:ln>
        </p:spPr>
        <p:txBody>
          <a:bodyPr spcFirstLastPara="1" wrap="square" lIns="0" tIns="32652" rIns="0" bIns="0" anchor="t" anchorCtr="0">
            <a:noAutofit/>
          </a:bodyPr>
          <a:lstStyle/>
          <a:p>
            <a:pPr marL="208524" marR="2721" indent="-202061">
              <a:lnSpc>
                <a:spcPct val="113506"/>
              </a:lnSpc>
            </a:pPr>
            <a:r>
              <a:rPr lang="en-US" sz="2800" b="1" dirty="0">
                <a:solidFill>
                  <a:srgbClr val="FFFFFF"/>
                </a:solidFill>
                <a:latin typeface="Trebuchet MS"/>
                <a:ea typeface="Trebuchet MS"/>
                <a:cs typeface="Trebuchet MS"/>
                <a:sym typeface="Trebuchet MS"/>
              </a:rPr>
              <a:t>data frame to transform</a:t>
            </a:r>
            <a:endParaRPr sz="2800" dirty="0">
              <a:latin typeface="Trebuchet MS"/>
              <a:ea typeface="Trebuchet MS"/>
              <a:cs typeface="Trebuchet MS"/>
              <a:sym typeface="Trebuchet MS"/>
            </a:endParaRPr>
          </a:p>
        </p:txBody>
      </p:sp>
      <p:sp>
        <p:nvSpPr>
          <p:cNvPr id="2" name="Slide Number Placeholder 1"/>
          <p:cNvSpPr>
            <a:spLocks noGrp="1"/>
          </p:cNvSpPr>
          <p:nvPr>
            <p:ph type="sldNum" idx="12"/>
          </p:nvPr>
        </p:nvSpPr>
        <p:spPr/>
        <p:txBody>
          <a:bodyPr/>
          <a:lstStyle/>
          <a:p>
            <a:fld id="{00000000-1234-1234-1234-123412341234}" type="slidenum">
              <a:rPr lang="en-US" smtClean="0"/>
              <a:pPr/>
              <a:t>5</a:t>
            </a:fld>
            <a:endParaRPr lang="en-US"/>
          </a:p>
        </p:txBody>
      </p:sp>
      <p:sp>
        <p:nvSpPr>
          <p:cNvPr id="20" name="Google Shape;293;p32"/>
          <p:cNvSpPr txBox="1">
            <a:spLocks noGrp="1"/>
          </p:cNvSpPr>
          <p:nvPr>
            <p:ph type="title"/>
          </p:nvPr>
        </p:nvSpPr>
        <p:spPr>
          <a:xfrm>
            <a:off x="4619758" y="684400"/>
            <a:ext cx="2952485" cy="777536"/>
          </a:xfrm>
          <a:prstGeom prst="rect">
            <a:avLst/>
          </a:prstGeom>
          <a:noFill/>
          <a:ln>
            <a:noFill/>
          </a:ln>
        </p:spPr>
        <p:txBody>
          <a:bodyPr spcFirstLastPara="1" wrap="square" lIns="0" tIns="6455" rIns="0" bIns="0" anchor="t" anchorCtr="0">
            <a:noAutofit/>
          </a:bodyPr>
          <a:lstStyle/>
          <a:p>
            <a:pPr marL="6803" algn="ctr"/>
            <a:r>
              <a:rPr lang="en-US" dirty="0">
                <a:solidFill>
                  <a:srgbClr val="000000"/>
                </a:solidFill>
              </a:rPr>
              <a:t>arrange()</a:t>
            </a:r>
            <a:endParaRPr dirty="0"/>
          </a:p>
        </p:txBody>
      </p:sp>
      <p:sp>
        <p:nvSpPr>
          <p:cNvPr id="21"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spTree>
    <p:extLst>
      <p:ext uri="{BB962C8B-B14F-4D97-AF65-F5344CB8AC3E}">
        <p14:creationId xmlns:p14="http://schemas.microsoft.com/office/powerpoint/2010/main" val="6214709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869462"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first_name</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nvGraphicFramePr>
        <p:xfrm>
          <a:off x="177798" y="3122824"/>
          <a:ext cx="4771962"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585">
                <a:tc>
                  <a:txBody>
                    <a:bodyPr/>
                    <a:lstStyle/>
                    <a:p>
                      <a:pPr algn="ctr" fontAlgn="b"/>
                      <a:r>
                        <a:rPr lang="en-US" sz="2400" b="0" i="0" u="none" strike="noStrike">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nvGraphicFramePr>
        <p:xfrm>
          <a:off x="6000750" y="3123852"/>
          <a:ext cx="4846320"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95B3D7"/>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95B3D7"/>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4"/>
                  </a:ext>
                </a:extLst>
              </a:tr>
            </a:tbl>
          </a:graphicData>
        </a:graphic>
      </p:graphicFrame>
      <p:sp>
        <p:nvSpPr>
          <p:cNvPr id="2" name="Slide Number Placeholder 1"/>
          <p:cNvSpPr>
            <a:spLocks noGrp="1"/>
          </p:cNvSpPr>
          <p:nvPr>
            <p:ph type="sldNum" idx="12"/>
          </p:nvPr>
        </p:nvSpPr>
        <p:spPr/>
        <p:txBody>
          <a:bodyPr/>
          <a:lstStyle/>
          <a:p>
            <a:fld id="{00000000-1234-1234-1234-123412341234}" type="slidenum">
              <a:rPr lang="en-US" smtClean="0"/>
              <a:pPr/>
              <a:t>6</a:t>
            </a:fld>
            <a:endParaRPr lang="en-US"/>
          </a:p>
        </p:txBody>
      </p:sp>
    </p:spTree>
    <p:extLst>
      <p:ext uri="{BB962C8B-B14F-4D97-AF65-F5344CB8AC3E}">
        <p14:creationId xmlns:p14="http://schemas.microsoft.com/office/powerpoint/2010/main" val="2254248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13" name="Google Shape;131;p17"/>
          <p:cNvSpPr/>
          <p:nvPr/>
        </p:nvSpPr>
        <p:spPr>
          <a:xfrm>
            <a:off x="1758718" y="2201670"/>
            <a:ext cx="8869680" cy="809030"/>
          </a:xfrm>
          <a:custGeom>
            <a:avLst/>
            <a:gdLst/>
            <a:ahLst/>
            <a:cxnLst/>
            <a:rect l="l" t="t" r="r" b="b"/>
            <a:pathLst>
              <a:path w="14544040" h="1333500" extrusionOk="0">
                <a:moveTo>
                  <a:pt x="0" y="0"/>
                </a:moveTo>
                <a:lnTo>
                  <a:pt x="14543737" y="0"/>
                </a:lnTo>
                <a:lnTo>
                  <a:pt x="14543737" y="1333348"/>
                </a:lnTo>
                <a:lnTo>
                  <a:pt x="0" y="1333348"/>
                </a:lnTo>
                <a:lnTo>
                  <a:pt x="0" y="0"/>
                </a:lnTo>
                <a:close/>
              </a:path>
            </a:pathLst>
          </a:custGeom>
          <a:solidFill>
            <a:srgbClr val="F0F2F4"/>
          </a:solidFill>
          <a:ln>
            <a:solidFill>
              <a:schemeClr val="tx1">
                <a:lumMod val="85000"/>
                <a:lumOff val="15000"/>
              </a:schemeClr>
            </a:solidFill>
          </a:ln>
        </p:spPr>
        <p:txBody>
          <a:bodyPr spcFirstLastPara="1" wrap="square" lIns="0" tIns="0" rIns="0" bIns="0" anchor="t" anchorCtr="0">
            <a:noAutofit/>
          </a:bodyPr>
          <a:lstStyle/>
          <a:p>
            <a:endParaRPr sz="964"/>
          </a:p>
        </p:txBody>
      </p:sp>
      <p:sp>
        <p:nvSpPr>
          <p:cNvPr id="14" name="Rectangle 13"/>
          <p:cNvSpPr/>
          <p:nvPr/>
        </p:nvSpPr>
        <p:spPr>
          <a:xfrm>
            <a:off x="1970276" y="2313797"/>
            <a:ext cx="7643439" cy="584775"/>
          </a:xfrm>
          <a:prstGeom prst="rect">
            <a:avLst/>
          </a:prstGeom>
        </p:spPr>
        <p:txBody>
          <a:bodyPr wrap="none">
            <a:spAutoFit/>
          </a:bodyPr>
          <a:lstStyle/>
          <a:p>
            <a:r>
              <a:rPr lang="en-US" sz="3200" dirty="0">
                <a:latin typeface="Consolas" panose="020B0609020204030204" pitchFamily="49" charset="0"/>
                <a:ea typeface="Courier New"/>
                <a:cs typeface="Consolas" panose="020B0609020204030204" pitchFamily="49" charset="0"/>
                <a:sym typeface="Courier New"/>
              </a:rPr>
              <a:t>arrange(</a:t>
            </a:r>
            <a:r>
              <a:rPr lang="en-US" sz="3200" dirty="0" err="1">
                <a:solidFill>
                  <a:srgbClr val="0365C0"/>
                </a:solidFill>
                <a:latin typeface="Consolas" panose="020B0609020204030204" pitchFamily="49" charset="0"/>
                <a:ea typeface="Courier New"/>
                <a:cs typeface="Consolas" panose="020B0609020204030204" pitchFamily="49" charset="0"/>
                <a:sym typeface="Courier New"/>
              </a:rPr>
              <a:t>covid_testing</a:t>
            </a:r>
            <a:r>
              <a:rPr lang="en-US" sz="3200" dirty="0">
                <a:solidFill>
                  <a:srgbClr val="0365C0"/>
                </a:solidFill>
                <a:latin typeface="Consolas" panose="020B0609020204030204" pitchFamily="49" charset="0"/>
                <a:ea typeface="Courier New"/>
                <a:cs typeface="Consolas" panose="020B0609020204030204" pitchFamily="49" charset="0"/>
                <a:sym typeface="Courier New"/>
              </a:rPr>
              <a:t>, </a:t>
            </a:r>
            <a:r>
              <a:rPr lang="en-US" sz="3200" dirty="0" err="1">
                <a:solidFill>
                  <a:schemeClr val="accent2"/>
                </a:solidFill>
                <a:latin typeface="Consolas" panose="020B0609020204030204" pitchFamily="49" charset="0"/>
                <a:ea typeface="Courier New"/>
                <a:cs typeface="Consolas" panose="020B0609020204030204" pitchFamily="49" charset="0"/>
                <a:sym typeface="Courier New"/>
              </a:rPr>
              <a:t>desc</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err="1">
                <a:solidFill>
                  <a:srgbClr val="9BBB59"/>
                </a:solidFill>
                <a:latin typeface="Consolas" panose="020B0609020204030204" pitchFamily="49" charset="0"/>
                <a:ea typeface="Courier New"/>
                <a:cs typeface="Consolas" panose="020B0609020204030204" pitchFamily="49" charset="0"/>
                <a:sym typeface="Courier New"/>
              </a:rPr>
              <a:t>mrn</a:t>
            </a:r>
            <a:r>
              <a:rPr lang="en-US" sz="3200" dirty="0">
                <a:solidFill>
                  <a:srgbClr val="C0504D"/>
                </a:solidFill>
                <a:latin typeface="Consolas" panose="020B0609020204030204" pitchFamily="49" charset="0"/>
                <a:ea typeface="Courier New"/>
                <a:cs typeface="Consolas" panose="020B0609020204030204" pitchFamily="49" charset="0"/>
                <a:sym typeface="Courier New"/>
              </a:rPr>
              <a:t>)</a:t>
            </a:r>
            <a:r>
              <a:rPr lang="en-US" sz="3200" dirty="0">
                <a:latin typeface="Consolas" panose="020B0609020204030204" pitchFamily="49" charset="0"/>
                <a:ea typeface="Courier New"/>
                <a:cs typeface="Consolas" panose="020B0609020204030204" pitchFamily="49" charset="0"/>
                <a:sym typeface="Courier New"/>
              </a:rPr>
              <a:t>)</a:t>
            </a:r>
            <a:endParaRPr lang="en-US" dirty="0"/>
          </a:p>
        </p:txBody>
      </p:sp>
      <p:sp>
        <p:nvSpPr>
          <p:cNvPr id="15" name="Google Shape;46;p7"/>
          <p:cNvSpPr>
            <a:spLocks noChangeAspect="1"/>
          </p:cNvSpPr>
          <p:nvPr/>
        </p:nvSpPr>
        <p:spPr>
          <a:xfrm>
            <a:off x="11152671" y="5805616"/>
            <a:ext cx="776274" cy="835671"/>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endParaRPr sz="964"/>
          </a:p>
        </p:txBody>
      </p:sp>
      <p:cxnSp>
        <p:nvCxnSpPr>
          <p:cNvPr id="12" name="Straight Arrow Connector 11"/>
          <p:cNvCxnSpPr/>
          <p:nvPr/>
        </p:nvCxnSpPr>
        <p:spPr>
          <a:xfrm>
            <a:off x="5232135" y="4728067"/>
            <a:ext cx="486241" cy="14570"/>
          </a:xfrm>
          <a:prstGeom prst="straightConnector1">
            <a:avLst/>
          </a:prstGeom>
          <a:ln w="76200">
            <a:solidFill>
              <a:schemeClr val="tx1">
                <a:lumMod val="75000"/>
                <a:lumOff val="2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6" name="Google Shape;293;p32"/>
          <p:cNvSpPr txBox="1">
            <a:spLocks/>
          </p:cNvSpPr>
          <p:nvPr/>
        </p:nvSpPr>
        <p:spPr>
          <a:xfrm>
            <a:off x="4619758" y="684400"/>
            <a:ext cx="2952485" cy="777536"/>
          </a:xfrm>
          <a:prstGeom prst="rect">
            <a:avLst/>
          </a:prstGeom>
          <a:noFill/>
          <a:ln>
            <a:noFill/>
          </a:ln>
        </p:spPr>
        <p:txBody>
          <a:bodyPr spcFirstLastPara="1" wrap="square" lIns="0" tIns="6455"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005493"/>
                </a:solidFill>
                <a:latin typeface="+mj-lt"/>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6803" algn="ctr"/>
            <a:r>
              <a:rPr lang="en-US">
                <a:solidFill>
                  <a:srgbClr val="000000"/>
                </a:solidFill>
              </a:rPr>
              <a:t>arrange()</a:t>
            </a:r>
            <a:endParaRPr lang="en-US" dirty="0"/>
          </a:p>
        </p:txBody>
      </p:sp>
      <p:sp>
        <p:nvSpPr>
          <p:cNvPr id="17" name="Google Shape;296;p32"/>
          <p:cNvSpPr txBox="1"/>
          <p:nvPr/>
        </p:nvSpPr>
        <p:spPr>
          <a:xfrm>
            <a:off x="2979673" y="1789715"/>
            <a:ext cx="6232654" cy="575928"/>
          </a:xfrm>
          <a:prstGeom prst="rect">
            <a:avLst/>
          </a:prstGeom>
          <a:noFill/>
          <a:ln>
            <a:noFill/>
          </a:ln>
        </p:spPr>
        <p:txBody>
          <a:bodyPr spcFirstLastPara="1" wrap="square" lIns="0" tIns="6455" rIns="0" bIns="0" anchor="t" anchorCtr="0">
            <a:noAutofit/>
          </a:bodyPr>
          <a:lstStyle/>
          <a:p>
            <a:pPr marL="6803" algn="ctr"/>
            <a:r>
              <a:rPr lang="en-US" sz="2800" dirty="0">
                <a:latin typeface="+mj-lt"/>
                <a:ea typeface="Calibri"/>
                <a:cs typeface="Calibri"/>
                <a:sym typeface="Calibri"/>
              </a:rPr>
              <a:t>Order rows by values in a column</a:t>
            </a:r>
            <a:endParaRPr sz="2800" dirty="0">
              <a:latin typeface="+mj-lt"/>
              <a:ea typeface="Calibri"/>
              <a:cs typeface="Calibri"/>
              <a:sym typeface="Calibri"/>
            </a:endParaRPr>
          </a:p>
        </p:txBody>
      </p:sp>
      <p:graphicFrame>
        <p:nvGraphicFramePr>
          <p:cNvPr id="18" name="Table 17"/>
          <p:cNvGraphicFramePr>
            <a:graphicFrameLocks noGrp="1"/>
          </p:cNvGraphicFramePr>
          <p:nvPr/>
        </p:nvGraphicFramePr>
        <p:xfrm>
          <a:off x="177798" y="3122824"/>
          <a:ext cx="4771962" cy="2877925"/>
        </p:xfrm>
        <a:graphic>
          <a:graphicData uri="http://schemas.openxmlformats.org/drawingml/2006/table">
            <a:tbl>
              <a:tblPr firstRow="1" bandRow="1"/>
              <a:tblGrid>
                <a:gridCol w="1482098">
                  <a:extLst>
                    <a:ext uri="{9D8B030D-6E8A-4147-A177-3AD203B41FA5}">
                      <a16:colId xmlns:a16="http://schemas.microsoft.com/office/drawing/2014/main" val="20000"/>
                    </a:ext>
                  </a:extLst>
                </a:gridCol>
                <a:gridCol w="1534788">
                  <a:extLst>
                    <a:ext uri="{9D8B030D-6E8A-4147-A177-3AD203B41FA5}">
                      <a16:colId xmlns:a16="http://schemas.microsoft.com/office/drawing/2014/main" val="20001"/>
                    </a:ext>
                  </a:extLst>
                </a:gridCol>
                <a:gridCol w="1755076">
                  <a:extLst>
                    <a:ext uri="{9D8B030D-6E8A-4147-A177-3AD203B41FA5}">
                      <a16:colId xmlns:a16="http://schemas.microsoft.com/office/drawing/2014/main" val="20002"/>
                    </a:ext>
                  </a:extLst>
                </a:gridCol>
              </a:tblGrid>
              <a:tr h="575585">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585">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1"/>
                  </a:ext>
                </a:extLst>
              </a:tr>
              <a:tr h="575585">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2"/>
                  </a:ext>
                </a:extLst>
              </a:tr>
              <a:tr h="575585">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3"/>
                  </a:ext>
                </a:extLst>
              </a:tr>
              <a:tr h="575585">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graphicFrame>
        <p:nvGraphicFramePr>
          <p:cNvPr id="19" name="Table 18"/>
          <p:cNvGraphicFramePr>
            <a:graphicFrameLocks noGrp="1"/>
          </p:cNvGraphicFramePr>
          <p:nvPr/>
        </p:nvGraphicFramePr>
        <p:xfrm>
          <a:off x="6000750" y="3123852"/>
          <a:ext cx="4846320" cy="2876895"/>
        </p:xfrm>
        <a:graphic>
          <a:graphicData uri="http://schemas.openxmlformats.org/drawingml/2006/table">
            <a:tbl>
              <a:tblPr firstRow="1" bandRow="1"/>
              <a:tblGrid>
                <a:gridCol w="1335167">
                  <a:extLst>
                    <a:ext uri="{9D8B030D-6E8A-4147-A177-3AD203B41FA5}">
                      <a16:colId xmlns:a16="http://schemas.microsoft.com/office/drawing/2014/main" val="20000"/>
                    </a:ext>
                  </a:extLst>
                </a:gridCol>
                <a:gridCol w="1554083">
                  <a:extLst>
                    <a:ext uri="{9D8B030D-6E8A-4147-A177-3AD203B41FA5}">
                      <a16:colId xmlns:a16="http://schemas.microsoft.com/office/drawing/2014/main" val="20001"/>
                    </a:ext>
                  </a:extLst>
                </a:gridCol>
                <a:gridCol w="1957070">
                  <a:extLst>
                    <a:ext uri="{9D8B030D-6E8A-4147-A177-3AD203B41FA5}">
                      <a16:colId xmlns:a16="http://schemas.microsoft.com/office/drawing/2014/main" val="20002"/>
                    </a:ext>
                  </a:extLst>
                </a:gridCol>
              </a:tblGrid>
              <a:tr h="575379">
                <a:tc>
                  <a:txBody>
                    <a:bodyPr/>
                    <a:lstStyle/>
                    <a:p>
                      <a:pPr algn="ctr" fontAlgn="b"/>
                      <a:r>
                        <a:rPr lang="en-US" sz="2400" b="0" i="0" u="none" strike="noStrike" dirty="0" err="1">
                          <a:solidFill>
                            <a:srgbClr val="000000"/>
                          </a:solidFill>
                          <a:effectLst/>
                          <a:latin typeface="+mj-lt"/>
                        </a:rPr>
                        <a:t>mrn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first_name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tc>
                  <a:txBody>
                    <a:bodyPr/>
                    <a:lstStyle/>
                    <a:p>
                      <a:pPr algn="ctr" fontAlgn="b"/>
                      <a:r>
                        <a:rPr lang="en-US" sz="2400" b="0" i="0" u="none" strike="noStrike" dirty="0" err="1">
                          <a:solidFill>
                            <a:srgbClr val="000000"/>
                          </a:solidFill>
                          <a:effectLst/>
                          <a:latin typeface="+mj-lt"/>
                        </a:rPr>
                        <a:t>last_name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A6A6A6"/>
                    </a:solidFill>
                  </a:tcPr>
                </a:tc>
                <a:extLst>
                  <a:ext uri="{0D108BD9-81ED-4DB2-BD59-A6C34878D82A}">
                    <a16:rowId xmlns:a16="http://schemas.microsoft.com/office/drawing/2014/main" val="10000"/>
                  </a:ext>
                </a:extLst>
              </a:tr>
              <a:tr h="575379">
                <a:tc>
                  <a:txBody>
                    <a:bodyPr/>
                    <a:lstStyle/>
                    <a:p>
                      <a:pPr algn="ctr" fontAlgn="b"/>
                      <a:r>
                        <a:rPr lang="en-US" sz="2400" b="0" i="0" u="none" strike="noStrike" dirty="0">
                          <a:solidFill>
                            <a:srgbClr val="000000"/>
                          </a:solidFill>
                          <a:effectLst/>
                          <a:latin typeface="+mj-lt"/>
                        </a:rPr>
                        <a:t>5006017</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err="1">
                          <a:solidFill>
                            <a:srgbClr val="000000"/>
                          </a:solidFill>
                          <a:effectLst/>
                          <a:latin typeface="+mj-lt"/>
                        </a:rPr>
                        <a:t>alester</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376092"/>
                    </a:solidFill>
                  </a:tcPr>
                </a:tc>
                <a:extLst>
                  <a:ext uri="{0D108BD9-81ED-4DB2-BD59-A6C34878D82A}">
                    <a16:rowId xmlns:a16="http://schemas.microsoft.com/office/drawing/2014/main" val="10001"/>
                  </a:ext>
                </a:extLst>
              </a:tr>
              <a:tr h="575379">
                <a:tc>
                  <a:txBody>
                    <a:bodyPr/>
                    <a:lstStyle/>
                    <a:p>
                      <a:pPr algn="ctr" fontAlgn="b"/>
                      <a:r>
                        <a:rPr lang="en-US" sz="2400" b="0" i="0" u="none" strike="noStrike" dirty="0">
                          <a:solidFill>
                            <a:srgbClr val="000000"/>
                          </a:solidFill>
                          <a:effectLst/>
                          <a:latin typeface="+mj-lt"/>
                        </a:rPr>
                        <a:t>5001412</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dirty="0" err="1">
                          <a:solidFill>
                            <a:srgbClr val="000000"/>
                          </a:solidFill>
                          <a:effectLst/>
                          <a:latin typeface="+mj-lt"/>
                        </a:rPr>
                        <a:t>jhezane</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tc>
                  <a:txBody>
                    <a:bodyPr/>
                    <a:lstStyle/>
                    <a:p>
                      <a:pPr algn="ctr" fontAlgn="b"/>
                      <a:r>
                        <a:rPr lang="en-US" sz="2400" b="0" i="0" u="none" strike="noStrike" cap="none" dirty="0" err="1">
                          <a:solidFill>
                            <a:srgbClr val="000000"/>
                          </a:solidFill>
                          <a:effectLst/>
                          <a:latin typeface="Arial"/>
                          <a:ea typeface="Arial"/>
                          <a:cs typeface="Arial"/>
                          <a:sym typeface="Arial"/>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82A5D0"/>
                    </a:solidFill>
                  </a:tcPr>
                </a:tc>
                <a:extLst>
                  <a:ext uri="{0D108BD9-81ED-4DB2-BD59-A6C34878D82A}">
                    <a16:rowId xmlns:a16="http://schemas.microsoft.com/office/drawing/2014/main" val="10002"/>
                  </a:ext>
                </a:extLst>
              </a:tr>
              <a:tr h="575379">
                <a:tc>
                  <a:txBody>
                    <a:bodyPr/>
                    <a:lstStyle/>
                    <a:p>
                      <a:pPr algn="ctr" fontAlgn="b"/>
                      <a:r>
                        <a:rPr lang="en-US" sz="2400" b="0" i="0" u="none" strike="noStrike" dirty="0">
                          <a:solidFill>
                            <a:srgbClr val="000000"/>
                          </a:solidFill>
                          <a:effectLst/>
                          <a:latin typeface="+mj-lt"/>
                        </a:rPr>
                        <a:t>5000876</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B9CDE5"/>
                    </a:solidFill>
                  </a:tcPr>
                </a:tc>
                <a:tc>
                  <a:txBody>
                    <a:bodyPr/>
                    <a:lstStyle/>
                    <a:p>
                      <a:pPr algn="ctr" fontAlgn="b"/>
                      <a:r>
                        <a:rPr lang="en-US" sz="2400" b="0" i="0" u="none" strike="noStrike" dirty="0" err="1">
                          <a:solidFill>
                            <a:srgbClr val="000000"/>
                          </a:solidFill>
                          <a:effectLst/>
                          <a:latin typeface="+mj-lt"/>
                        </a:rPr>
                        <a:t>sarella</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tc>
                  <a:txBody>
                    <a:bodyPr/>
                    <a:lstStyle/>
                    <a:p>
                      <a:pPr algn="ctr" fontAlgn="b"/>
                      <a:r>
                        <a:rPr lang="en-US" sz="2400" b="0" i="0" u="none" strike="noStrike" dirty="0">
                          <a:solidFill>
                            <a:srgbClr val="000000"/>
                          </a:solidFill>
                          <a:effectLst/>
                          <a:latin typeface="+mj-lt"/>
                        </a:rPr>
                        <a:t>stark</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B9CDE5"/>
                    </a:solidFill>
                  </a:tcPr>
                </a:tc>
                <a:extLst>
                  <a:ext uri="{0D108BD9-81ED-4DB2-BD59-A6C34878D82A}">
                    <a16:rowId xmlns:a16="http://schemas.microsoft.com/office/drawing/2014/main" val="10003"/>
                  </a:ext>
                </a:extLst>
              </a:tr>
              <a:tr h="575379">
                <a:tc>
                  <a:txBody>
                    <a:bodyPr/>
                    <a:lstStyle/>
                    <a:p>
                      <a:pPr algn="ctr" fontAlgn="b"/>
                      <a:r>
                        <a:rPr lang="en-US" sz="2400" b="0" i="0" u="none" strike="noStrike" dirty="0">
                          <a:solidFill>
                            <a:srgbClr val="000000"/>
                          </a:solidFill>
                          <a:effectLst/>
                          <a:latin typeface="+mj-lt"/>
                        </a:rPr>
                        <a:t>5000533</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a:solidFill>
                            <a:srgbClr val="000000"/>
                          </a:solidFill>
                          <a:effectLst/>
                          <a:latin typeface="+mj-lt"/>
                        </a:rPr>
                        <a:t>penny</a:t>
                      </a: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tc>
                  <a:txBody>
                    <a:bodyPr/>
                    <a:lstStyle/>
                    <a:p>
                      <a:pPr algn="ctr" fontAlgn="b"/>
                      <a:r>
                        <a:rPr lang="en-US" sz="2400" b="0" i="0" u="none" strike="noStrike" dirty="0" err="1">
                          <a:solidFill>
                            <a:srgbClr val="000000"/>
                          </a:solidFill>
                          <a:effectLst/>
                          <a:latin typeface="+mj-lt"/>
                        </a:rPr>
                        <a:t>targaryen</a:t>
                      </a:r>
                      <a:endParaRPr lang="en-US" sz="2400" b="0" i="0" u="none" strike="noStrike" dirty="0">
                        <a:solidFill>
                          <a:srgbClr val="000000"/>
                        </a:solidFill>
                        <a:effectLst/>
                        <a:latin typeface="+mj-lt"/>
                      </a:endParaRPr>
                    </a:p>
                  </a:txBody>
                  <a:tcPr marL="3175" marR="3175" marT="3175" marB="0"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solidFill>
                      <a:srgbClr val="DCE6F2"/>
                    </a:solidFill>
                  </a:tcPr>
                </a:tc>
                <a:extLst>
                  <a:ext uri="{0D108BD9-81ED-4DB2-BD59-A6C34878D82A}">
                    <a16:rowId xmlns:a16="http://schemas.microsoft.com/office/drawing/2014/main" val="10004"/>
                  </a:ext>
                </a:extLst>
              </a:tr>
            </a:tbl>
          </a:graphicData>
        </a:graphic>
      </p:graphicFrame>
      <p:sp>
        <p:nvSpPr>
          <p:cNvPr id="2" name="Slide Number Placeholder 1"/>
          <p:cNvSpPr>
            <a:spLocks noGrp="1"/>
          </p:cNvSpPr>
          <p:nvPr>
            <p:ph type="sldNum" idx="12"/>
          </p:nvPr>
        </p:nvSpPr>
        <p:spPr/>
        <p:txBody>
          <a:bodyPr/>
          <a:lstStyle/>
          <a:p>
            <a:fld id="{00000000-1234-1234-1234-123412341234}" type="slidenum">
              <a:rPr lang="en-US" smtClean="0"/>
              <a:pPr/>
              <a:t>7</a:t>
            </a:fld>
            <a:endParaRPr lang="en-US"/>
          </a:p>
        </p:txBody>
      </p:sp>
    </p:spTree>
    <p:extLst>
      <p:ext uri="{BB962C8B-B14F-4D97-AF65-F5344CB8AC3E}">
        <p14:creationId xmlns:p14="http://schemas.microsoft.com/office/powerpoint/2010/main" val="2757166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0923F-41FC-0147-988C-FBE54B2E489D}"/>
              </a:ext>
            </a:extLst>
          </p:cNvPr>
          <p:cNvSpPr>
            <a:spLocks noGrp="1"/>
          </p:cNvSpPr>
          <p:nvPr>
            <p:ph type="title"/>
          </p:nvPr>
        </p:nvSpPr>
        <p:spPr/>
        <p:txBody>
          <a:bodyPr/>
          <a:lstStyle/>
          <a:p>
            <a:r>
              <a:rPr lang="en-US" dirty="0"/>
              <a:t>Your Turn 1</a:t>
            </a:r>
          </a:p>
        </p:txBody>
      </p:sp>
      <p:sp>
        <p:nvSpPr>
          <p:cNvPr id="3" name="Text Placeholder 2">
            <a:extLst>
              <a:ext uri="{FF2B5EF4-FFF2-40B4-BE49-F238E27FC236}">
                <a16:creationId xmlns:a16="http://schemas.microsoft.com/office/drawing/2014/main" id="{629FB532-B857-A34E-BEC9-43F09C3205CE}"/>
              </a:ext>
            </a:extLst>
          </p:cNvPr>
          <p:cNvSpPr>
            <a:spLocks noGrp="1"/>
          </p:cNvSpPr>
          <p:nvPr>
            <p:ph type="body" sz="quarter" idx="13"/>
          </p:nvPr>
        </p:nvSpPr>
        <p:spPr>
          <a:xfrm>
            <a:off x="1024128" y="2238375"/>
            <a:ext cx="9720072" cy="4034409"/>
          </a:xfrm>
        </p:spPr>
        <p:txBody>
          <a:bodyPr>
            <a:normAutofit fontScale="92500" lnSpcReduction="20000"/>
          </a:bodyPr>
          <a:lstStyle/>
          <a:p>
            <a:pPr marL="0" marR="2540" indent="0">
              <a:lnSpc>
                <a:spcPct val="124848"/>
              </a:lnSpc>
              <a:buNone/>
            </a:pPr>
            <a:r>
              <a:rPr lang="en-US" sz="4000" dirty="0">
                <a:ea typeface="Calibri"/>
                <a:sym typeface="Calibri"/>
              </a:rPr>
              <a:t>Open </a:t>
            </a:r>
            <a:r>
              <a:rPr lang="en-US" sz="4000">
                <a:ea typeface="Calibri"/>
                <a:sym typeface="Calibri"/>
              </a:rPr>
              <a:t>“05 – </a:t>
            </a:r>
            <a:r>
              <a:rPr lang="en-US" sz="4000" dirty="0" err="1">
                <a:ea typeface="Calibri"/>
                <a:sym typeface="Calibri"/>
              </a:rPr>
              <a:t>Transform.Rmd</a:t>
            </a:r>
            <a:r>
              <a:rPr lang="en-US" sz="4000" dirty="0">
                <a:ea typeface="Calibri"/>
                <a:sym typeface="Calibri"/>
              </a:rPr>
              <a:t>”</a:t>
            </a:r>
          </a:p>
          <a:p>
            <a:pPr marL="0" marR="2540" indent="0">
              <a:lnSpc>
                <a:spcPct val="124848"/>
              </a:lnSpc>
              <a:buNone/>
            </a:pPr>
            <a:r>
              <a:rPr lang="en-US" sz="4000" dirty="0">
                <a:ea typeface="Calibri"/>
                <a:sym typeface="Calibri"/>
              </a:rPr>
              <a:t>The column </a:t>
            </a:r>
            <a:r>
              <a:rPr lang="en-US" sz="4000" dirty="0" err="1">
                <a:ea typeface="Calibri"/>
                <a:sym typeface="Calibri"/>
              </a:rPr>
              <a:t>ct_value</a:t>
            </a:r>
            <a:r>
              <a:rPr lang="en-US" sz="4000" dirty="0">
                <a:ea typeface="Calibri"/>
                <a:sym typeface="Calibri"/>
              </a:rPr>
              <a:t> contains the cycle threshold (Ct) for the real-time PCR that generated the final result.</a:t>
            </a:r>
            <a:endParaRPr lang="en-US" sz="4000" dirty="0">
              <a:ea typeface="Calibri"/>
              <a:cs typeface="Arial" panose="020B0604020202020204" pitchFamily="34" charset="0"/>
            </a:endParaRPr>
          </a:p>
          <a:p>
            <a:pPr marL="0" marR="2540" indent="0">
              <a:lnSpc>
                <a:spcPct val="124848"/>
              </a:lnSpc>
              <a:buNone/>
            </a:pPr>
            <a:r>
              <a:rPr lang="en-US" sz="4000" dirty="0">
                <a:ea typeface="Calibri"/>
                <a:cs typeface="Arial" panose="020B0604020202020204" pitchFamily="34" charset="0"/>
                <a:sym typeface="Calibri"/>
              </a:rPr>
              <a:t>How might you use arrange() to determine the highest and lowest Ct result in the dataset? </a:t>
            </a:r>
            <a:endParaRPr lang="en-US" sz="4000" dirty="0">
              <a:ea typeface="Calibri"/>
              <a:cs typeface="Arial" panose="020B0604020202020204" pitchFamily="34" charset="0"/>
            </a:endParaRPr>
          </a:p>
          <a:p>
            <a:endParaRPr lang="en-US" dirty="0"/>
          </a:p>
        </p:txBody>
      </p:sp>
    </p:spTree>
    <p:extLst>
      <p:ext uri="{BB962C8B-B14F-4D97-AF65-F5344CB8AC3E}">
        <p14:creationId xmlns:p14="http://schemas.microsoft.com/office/powerpoint/2010/main" val="699118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3CBDB-EC1B-BD4E-AF06-428265731BBB}"/>
              </a:ext>
            </a:extLst>
          </p:cNvPr>
          <p:cNvSpPr>
            <a:spLocks noGrp="1"/>
          </p:cNvSpPr>
          <p:nvPr>
            <p:ph type="title"/>
          </p:nvPr>
        </p:nvSpPr>
        <p:spPr/>
        <p:txBody>
          <a:bodyPr/>
          <a:lstStyle/>
          <a:p>
            <a:r>
              <a:rPr lang="en-US" dirty="0"/>
              <a:t>Pop Quiz</a:t>
            </a:r>
          </a:p>
        </p:txBody>
      </p:sp>
      <p:sp>
        <p:nvSpPr>
          <p:cNvPr id="3" name="Text Placeholder 2">
            <a:extLst>
              <a:ext uri="{FF2B5EF4-FFF2-40B4-BE49-F238E27FC236}">
                <a16:creationId xmlns:a16="http://schemas.microsoft.com/office/drawing/2014/main" id="{A85AB3AB-075D-E241-B1ED-380AB2B25D95}"/>
              </a:ext>
            </a:extLst>
          </p:cNvPr>
          <p:cNvSpPr>
            <a:spLocks noGrp="1"/>
          </p:cNvSpPr>
          <p:nvPr>
            <p:ph type="body" sz="quarter" idx="13"/>
          </p:nvPr>
        </p:nvSpPr>
        <p:spPr/>
        <p:txBody>
          <a:bodyPr>
            <a:normAutofit fontScale="92500" lnSpcReduction="10000"/>
          </a:bodyPr>
          <a:lstStyle/>
          <a:p>
            <a:pPr marL="0" marR="2721" indent="0">
              <a:buClr>
                <a:srgbClr val="0070C0"/>
              </a:buClr>
              <a:buNone/>
            </a:pPr>
            <a:r>
              <a:rPr lang="en-US" dirty="0">
                <a:latin typeface="Calibri"/>
                <a:ea typeface="Calibri"/>
                <a:cs typeface="Calibri"/>
                <a:sym typeface="Calibri"/>
              </a:rPr>
              <a:t>The default behavior of arrange() is to order from lower to higher values. </a:t>
            </a:r>
          </a:p>
          <a:p>
            <a:pPr marL="6803" marR="2721">
              <a:buClr>
                <a:srgbClr val="0070C0"/>
              </a:buClr>
            </a:pPr>
            <a:endParaRPr lang="en-US" dirty="0">
              <a:latin typeface="Calibri"/>
              <a:ea typeface="Calibri"/>
              <a:cs typeface="Calibri"/>
              <a:sym typeface="Calibri"/>
            </a:endParaRPr>
          </a:p>
          <a:p>
            <a:pPr marL="0" marR="2721" indent="0">
              <a:buClr>
                <a:srgbClr val="0070C0"/>
              </a:buClr>
              <a:buNone/>
            </a:pPr>
            <a:r>
              <a:rPr lang="en-US" dirty="0">
                <a:latin typeface="Calibri"/>
                <a:ea typeface="Calibri"/>
                <a:cs typeface="Calibri"/>
                <a:sym typeface="Calibri"/>
              </a:rPr>
              <a:t>When might arrange() place "1000" before "50"?</a:t>
            </a:r>
          </a:p>
          <a:p>
            <a:endParaRPr lang="en-US" dirty="0"/>
          </a:p>
        </p:txBody>
      </p:sp>
    </p:spTree>
    <p:extLst>
      <p:ext uri="{BB962C8B-B14F-4D97-AF65-F5344CB8AC3E}">
        <p14:creationId xmlns:p14="http://schemas.microsoft.com/office/powerpoint/2010/main" val="153025901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8502</TotalTime>
  <Words>2831</Words>
  <Application>Microsoft Macintosh PowerPoint</Application>
  <PresentationFormat>Widescreen</PresentationFormat>
  <Paragraphs>346</Paragraphs>
  <Slides>34</Slides>
  <Notes>27</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34</vt:i4>
      </vt:variant>
    </vt:vector>
  </HeadingPairs>
  <TitlesOfParts>
    <vt:vector size="46" baseType="lpstr">
      <vt:lpstr>Arial</vt:lpstr>
      <vt:lpstr>Calibri</vt:lpstr>
      <vt:lpstr>Consolas</vt:lpstr>
      <vt:lpstr>Gill Sans</vt:lpstr>
      <vt:lpstr>Helvetica</vt:lpstr>
      <vt:lpstr>Times New Roman</vt:lpstr>
      <vt:lpstr>Trebuchet MS</vt:lpstr>
      <vt:lpstr>Tw Cen MT</vt:lpstr>
      <vt:lpstr>Tw Cen MT Condensed</vt:lpstr>
      <vt:lpstr>Verdana</vt:lpstr>
      <vt:lpstr>Wingdings 3</vt:lpstr>
      <vt:lpstr>Integral</vt:lpstr>
      <vt:lpstr>Data Transformation</vt:lpstr>
      <vt:lpstr>PowerPoint Presentation</vt:lpstr>
      <vt:lpstr>Reordering Rows</vt:lpstr>
      <vt:lpstr>arrange()</vt:lpstr>
      <vt:lpstr>arrange()</vt:lpstr>
      <vt:lpstr>PowerPoint Presentation</vt:lpstr>
      <vt:lpstr>PowerPoint Presentation</vt:lpstr>
      <vt:lpstr>Your Turn 1</vt:lpstr>
      <vt:lpstr>Pop Quiz</vt:lpstr>
      <vt:lpstr>The Pipe Operator: |&gt;</vt:lpstr>
      <vt:lpstr>Data Analysis Steps</vt:lpstr>
      <vt:lpstr>Data Analysis Steps</vt:lpstr>
      <vt:lpstr>The Pipe Operator |&gt;</vt:lpstr>
      <vt:lpstr>Data Analysis Steps</vt:lpstr>
      <vt:lpstr>Data Analysis Steps</vt:lpstr>
      <vt:lpstr>Shortcut to type |&gt; </vt:lpstr>
      <vt:lpstr>Scene</vt:lpstr>
      <vt:lpstr>Your Turn 2</vt:lpstr>
      <vt:lpstr>Isolating data</vt:lpstr>
      <vt:lpstr>Creating New Columns</vt:lpstr>
      <vt:lpstr>What is the mean and median collect to verify turnaround time by clinic?</vt:lpstr>
      <vt:lpstr>Breaking down the analytical question</vt:lpstr>
      <vt:lpstr>Deriving data</vt:lpstr>
      <vt:lpstr>mutate()</vt:lpstr>
      <vt:lpstr>mutate()</vt:lpstr>
      <vt:lpstr>mutate()</vt:lpstr>
      <vt:lpstr>mutate()</vt:lpstr>
      <vt:lpstr>Your Turn 3</vt:lpstr>
      <vt:lpstr>PowerPoint Presentation</vt:lpstr>
      <vt:lpstr>PowerPoint Presentation</vt:lpstr>
      <vt:lpstr>What else?</vt:lpstr>
      <vt:lpstr>mutate()</vt:lpstr>
      <vt:lpstr>mutate()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Medical Doctors  Reproducible Clinical Data Analysis</dc:title>
  <dc:creator>Kadauke, Stephan,M.D.</dc:creator>
  <cp:lastModifiedBy>Patrick C Mathias</cp:lastModifiedBy>
  <cp:revision>309</cp:revision>
  <cp:lastPrinted>2019-02-19T22:36:37Z</cp:lastPrinted>
  <dcterms:created xsi:type="dcterms:W3CDTF">2018-02-01T22:00:01Z</dcterms:created>
  <dcterms:modified xsi:type="dcterms:W3CDTF">2022-07-11T18:50:01Z</dcterms:modified>
</cp:coreProperties>
</file>